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62" r:id="rId3"/>
    <p:sldId id="257" r:id="rId4"/>
    <p:sldId id="261" r:id="rId5"/>
    <p:sldId id="259" r:id="rId6"/>
    <p:sldId id="258" r:id="rId7"/>
    <p:sldId id="260" r:id="rId8"/>
  </p:sldIdLst>
  <p:sldSz cx="12192000" cy="6858000"/>
  <p:notesSz cx="6858000" cy="9144000"/>
  <p:defaultTextStyle>
    <a:defPPr>
      <a:buNone/>
    </a:defPPr>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69" d="100"/>
          <a:sy n="69" d="100"/>
        </p:scale>
        <p:origin x="54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SEMI FINAL PPT EU TANZANIA BUSINESS FORUM 2026(1).pptx, slide 3. Original snapshot wording retained. The approximately 4.6 GW figure is national installed capacity, not TANESCO-owned capacity. Presenter follows the supplied Italy session programme.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1 minute 45 seconds.</a:t>
            </a:r>
          </a:p>
          <a:p>
            <a:r>
              <a:t>We have organised the pipeline into four categories: generation, transmission, interconnection and rehabilitation. Generation includes Rumakali, 222 MW plus a 64-kilometre 220 kV line, at 634.5 million US dollars, and Manyoni Solar, 100 MWp, at 79.6 million dollars. Rumakali is under PPP viability assessment and needs resettlement implementation and financing. Manyoni is listed for PPP with studies complete and compensation partly paid.</a:t>
            </a:r>
          </a:p>
          <a:p>
            <a:r>
              <a:t>Transmission is critical to move power to customers. The 526-kilometre 400 kV Sumbawanga–Mpanda–Kigoma package, including substations and Katavi rural electrification, costs 292 million dollars. Studies and RAP are complete and construction financing is needed; AfDB interest is noted. The 224-kilometre 400 kV Rufiji–Kibiti–Mkuranga line, at 91.84 million dollars, needs feasibility, ESIA and resettlement studies, with a funding request submitted to Swedfund.</a:t>
            </a:r>
          </a:p>
          <a:p>
            <a:r>
              <a:t>Interconnection includes the Uganda–Tanzania link and Mafia Island hybridisation package at 669 million euros. It is a combined package, not the standalone line cost. Feasibility/EIA are complete; RAP consultant procurement is ongoing. The source lists a 35.7 million euro EU grant and interest from AFD, the World Bank and JICA. The Tanzania–Malawi link is 82 million dollars, with Tanzania-side feasibility complete and Malawi-side work ongoing.</a:t>
            </a:r>
          </a:p>
          <a:p>
            <a:r>
              <a:t>Rehabilitation includes Kidatu and Mtera/Nyumba ya Mungu. For Kidatu the source cost column says final cost after feasibility, while its maturity remarks give an indicative 200 million euro investment estimate and potential EU/EIB blending. We therefore show the estimate with an explicit caveat. For Mtera/Nyumba ya Mungu no investment estimate is available. Swedfund has committed to study support, with the grant agreement under review/finalisation. Study delivery and subsequent investment preparation remain the opportunity.</a:t>
            </a:r>
          </a:p>
          <a:p>
            <a:r>
              <a:t>All costs are indicative project or package costs, not verified residual financing needs. Financing interest is not a commitment or an open tender. Across the four categories, grid connections and reliability upgrades enable agro-processing, cold chains and digital infrastructure, with customer-specific solutions requiring load and site studies.</a:t>
            </a:r>
          </a:p>
          <a:p>
            <a:r>
              <a:t>Source: Pipeline Projects-TANESCO(1).docx, Proposed Energy Pipeline for Roadshows in Europe, entries 1, 11, 7, 8, 5, 14, 10 and 9. Classification follows the user’s four requested categories while preserving combined package scope. Source currencies are unchanged. No cross-currency total is presented.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SEMI FINAL PPT EU TANZANIA BUSINESS FORUM 2026(1).pptx, slides 11, 13 and 14. Original participation and engagement wording retained. The structures remain subject to applicable project evaluation, approvals and procurement requirements.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704A1-D56A-4821-ABAB-6FC4477EAACA}"/>
              </a:ext>
            </a:extLst>
          </p:cNvPr>
          <p:cNvSpPr>
            <a:spLocks noGrp="1"/>
          </p:cNvSpPr>
          <p:nvPr>
            <p:ph type="ctrTitle"/>
          </p:nvPr>
        </p:nvSpPr>
        <p:spPr>
          <a:xfrm>
            <a:off x="685800" y="2130425"/>
            <a:ext cx="7772400" cy="1470025"/>
          </a:xfrm>
        </p:spPr>
        <p:txBody>
          <a:bodyPr/>
          <a:lstStyle/>
          <a:p>
            <a:r>
              <a:t>Click to edit Master title style</a:t>
            </a:r>
          </a:p>
        </p:txBody>
      </p:sp>
      <p:sp>
        <p:nvSpPr>
          <p:cNvPr id="3" name="Subtitle 2">
            <a:extLst>
              <a:ext uri="{FF2B5EF4-FFF2-40B4-BE49-F238E27FC236}">
                <a16:creationId xmlns:a16="http://schemas.microsoft.com/office/drawing/2014/main" id="{DE327F23-7415-4347-8308-8ECCB6377A0D}"/>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B3EFA65F-CDC5-478D-A9DA-2B118444EC03}"/>
              </a:ext>
            </a:extLst>
          </p:cNvPr>
          <p:cNvSpPr>
            <a:spLocks noGrp="1"/>
          </p:cNvSpPr>
          <p:nvPr>
            <p:ph type="dt" idx="10"/>
          </p:nvPr>
        </p:nvSpPr>
        <p:spPr/>
        <p:txBody>
          <a:body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0C1B93FB-08F9-435F-8AB1-374AFE07E53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2E60358-7D5A-4B2A-A480-DDB5B6429DF0}"/>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2675-92AF-434B-9F84-C99868C021F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341D223-8A8A-45BD-A1E6-E1C3A3FB41C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3EFE0CF-81C7-4EB9-8244-5BB662CCE0FD}"/>
              </a:ext>
            </a:extLst>
          </p:cNvPr>
          <p:cNvSpPr>
            <a:spLocks noGrp="1"/>
          </p:cNvSpPr>
          <p:nvPr>
            <p:ph type="dt" idx="10"/>
          </p:nvPr>
        </p:nvSpPr>
        <p:spPr/>
        <p:txBody>
          <a:body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13EBDEF3-16E4-45A5-AD1C-15DC76B423B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B3D02B6-61A9-4A43-92BA-031319C6BF48}"/>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90D0-D3B3-42EA-9FE2-B5357262EB4A}"/>
              </a:ext>
            </a:extLst>
          </p:cNvPr>
          <p:cNvSpPr>
            <a:spLocks noGrp="1"/>
          </p:cNvSpPr>
          <p:nvPr>
            <p:ph type="title"/>
          </p:nvPr>
        </p:nvSpPr>
        <p:spPr>
          <a:xfrm>
            <a:off x="722313" y="4406900"/>
            <a:ext cx="7772400" cy="1362075"/>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36D5B99-77CF-4582-80E3-CF59EB5536F7}"/>
              </a:ext>
            </a:extLst>
          </p:cNvPr>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089B09C5-C7B6-4F7B-9E58-E21D10D556EE}"/>
              </a:ext>
            </a:extLst>
          </p:cNvPr>
          <p:cNvSpPr>
            <a:spLocks noGrp="1"/>
          </p:cNvSpPr>
          <p:nvPr>
            <p:ph type="dt" idx="10"/>
          </p:nvPr>
        </p:nvSpPr>
        <p:spPr/>
        <p:txBody>
          <a:body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5A08FA84-35B8-4B63-8207-6CEE54AB749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FE06113-7F8E-49ED-8B88-400DCBF486D7}"/>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5DE5-5256-439A-B226-A96708B82DC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92737AE8-98A5-43C5-8656-35A916565843}"/>
              </a:ext>
            </a:extLst>
          </p:cNvPr>
          <p:cNvSpPr>
            <a:spLocks noGrp="1"/>
          </p:cNvSpPr>
          <p:nvPr>
            <p:ph idx="1"/>
          </p:nvPr>
        </p:nvSpPr>
        <p:spPr>
          <a:xfrm>
            <a:off x="457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08500BD3-B07B-41DE-A523-FCF9DA9C7649}"/>
              </a:ext>
            </a:extLst>
          </p:cNvPr>
          <p:cNvSpPr>
            <a:spLocks noGrp="1"/>
          </p:cNvSpPr>
          <p:nvPr>
            <p:ph idx="2"/>
          </p:nvPr>
        </p:nvSpPr>
        <p:spPr>
          <a:xfrm>
            <a:off x="4648200" y="1600200"/>
            <a:ext cx="4038600" cy="4525963"/>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1D5FD374-755A-4E55-A219-86C7B9A3A11E}"/>
              </a:ext>
            </a:extLst>
          </p:cNvPr>
          <p:cNvSpPr>
            <a:spLocks noGrp="1"/>
          </p:cNvSpPr>
          <p:nvPr>
            <p:ph type="dt" idx="10"/>
          </p:nvPr>
        </p:nvSpPr>
        <p:spPr/>
        <p:txBody>
          <a:bodyPr/>
          <a:lstStyle/>
          <a:p>
            <a:fld id="{5BCAD085-E8A6-8845-BD4E-CB4CCA059FC4}" type="datetimeFigureOut">
              <a:t>29/09/2026</a:t>
            </a:fld>
            <a:endParaRPr/>
          </a:p>
        </p:txBody>
      </p:sp>
      <p:sp>
        <p:nvSpPr>
          <p:cNvPr id="6" name="Footer Placeholder 5">
            <a:extLst>
              <a:ext uri="{FF2B5EF4-FFF2-40B4-BE49-F238E27FC236}">
                <a16:creationId xmlns:a16="http://schemas.microsoft.com/office/drawing/2014/main" id="{E8EAACB6-C72A-45C6-A37F-35076C6C8120}"/>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934FCB7E-3058-48A9-A87E-1E595DA78BC8}"/>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16625-D691-4F18-806A-D7E052704611}"/>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535F341B-FEF4-4671-AB9F-E6677101D1D4}"/>
              </a:ext>
            </a:extLst>
          </p:cNvPr>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EF3F944-5637-494C-BC14-5013BFF5035F}"/>
              </a:ext>
            </a:extLst>
          </p:cNvPr>
          <p:cNvSpPr>
            <a:spLocks noGrp="1"/>
          </p:cNvSpPr>
          <p:nvPr>
            <p:ph idx="2"/>
          </p:nvPr>
        </p:nvSpPr>
        <p:spPr>
          <a:xfrm>
            <a:off x="457200" y="2174875"/>
            <a:ext cx="4040188"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525730E2-F54B-4F09-874F-F59E0AA015BB}"/>
              </a:ext>
            </a:extLst>
          </p:cNvPr>
          <p:cNvSpPr>
            <a:spLocks noGrp="1"/>
          </p:cNvSpPr>
          <p:nvPr>
            <p:ph type="body"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E9FC032A-5B41-4E04-9672-2C0BB19D37D4}"/>
              </a:ext>
            </a:extLst>
          </p:cNvPr>
          <p:cNvSpPr>
            <a:spLocks noGrp="1"/>
          </p:cNvSpPr>
          <p:nvPr>
            <p:ph idx="4"/>
          </p:nvPr>
        </p:nvSpPr>
        <p:spPr>
          <a:xfrm>
            <a:off x="4645025" y="2174875"/>
            <a:ext cx="4041775" cy="3951288"/>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DD732268-9F38-4260-A709-78D8C722A919}"/>
              </a:ext>
            </a:extLst>
          </p:cNvPr>
          <p:cNvSpPr>
            <a:spLocks noGrp="1"/>
          </p:cNvSpPr>
          <p:nvPr>
            <p:ph type="dt" idx="10"/>
          </p:nvPr>
        </p:nvSpPr>
        <p:spPr/>
        <p:txBody>
          <a:bodyPr/>
          <a:lstStyle/>
          <a:p>
            <a:fld id="{5BCAD085-E8A6-8845-BD4E-CB4CCA059FC4}" type="datetimeFigureOut">
              <a:t>29/09/2026</a:t>
            </a:fld>
            <a:endParaRPr/>
          </a:p>
        </p:txBody>
      </p:sp>
      <p:sp>
        <p:nvSpPr>
          <p:cNvPr id="8" name="Footer Placeholder 7">
            <a:extLst>
              <a:ext uri="{FF2B5EF4-FFF2-40B4-BE49-F238E27FC236}">
                <a16:creationId xmlns:a16="http://schemas.microsoft.com/office/drawing/2014/main" id="{043C5281-FBEE-47E5-B7B3-726CAE279020}"/>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A8AD8366-468A-479C-A732-92CA0B21E25B}"/>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4937-B752-41C8-AD42-CEEB8C7A0E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2F1093CA-E76F-48D6-BFF9-3DF18FAAE969}"/>
              </a:ext>
            </a:extLst>
          </p:cNvPr>
          <p:cNvSpPr>
            <a:spLocks noGrp="1"/>
          </p:cNvSpPr>
          <p:nvPr>
            <p:ph type="dt" idx="10"/>
          </p:nvPr>
        </p:nvSpPr>
        <p:spPr/>
        <p:txBody>
          <a:bodyPr/>
          <a:lstStyle/>
          <a:p>
            <a:fld id="{5BCAD085-E8A6-8845-BD4E-CB4CCA059FC4}" type="datetimeFigureOut">
              <a:t>29/09/2026</a:t>
            </a:fld>
            <a:endParaRPr/>
          </a:p>
        </p:txBody>
      </p:sp>
      <p:sp>
        <p:nvSpPr>
          <p:cNvPr id="4" name="Footer Placeholder 3">
            <a:extLst>
              <a:ext uri="{FF2B5EF4-FFF2-40B4-BE49-F238E27FC236}">
                <a16:creationId xmlns:a16="http://schemas.microsoft.com/office/drawing/2014/main" id="{F359AFC6-AE8F-4F99-A468-68E4781B4E82}"/>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3F6EBCC-B42E-48E7-99A8-BD4A734C1DD1}"/>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D3AF62-47B0-4B17-B95F-39AE9372393E}"/>
              </a:ext>
            </a:extLst>
          </p:cNvPr>
          <p:cNvSpPr>
            <a:spLocks noGrp="1"/>
          </p:cNvSpPr>
          <p:nvPr>
            <p:ph type="dt" idx="10"/>
          </p:nvPr>
        </p:nvSpPr>
        <p:spPr/>
        <p:txBody>
          <a:bodyPr/>
          <a:lstStyle/>
          <a:p>
            <a:fld id="{5BCAD085-E8A6-8845-BD4E-CB4CCA059FC4}" type="datetimeFigureOut">
              <a:t>29/09/2026</a:t>
            </a:fld>
            <a:endParaRPr/>
          </a:p>
        </p:txBody>
      </p:sp>
      <p:sp>
        <p:nvSpPr>
          <p:cNvPr id="3" name="Footer Placeholder 2">
            <a:extLst>
              <a:ext uri="{FF2B5EF4-FFF2-40B4-BE49-F238E27FC236}">
                <a16:creationId xmlns:a16="http://schemas.microsoft.com/office/drawing/2014/main" id="{BF02F3A3-BF74-4513-95E1-73D661F2114A}"/>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D3077F61-1F21-4649-80F7-DEB13566B067}"/>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1F40-2360-4280-9384-132EF76237E8}"/>
              </a:ext>
            </a:extLst>
          </p:cNvPr>
          <p:cNvSpPr>
            <a:spLocks noGrp="1"/>
          </p:cNvSpPr>
          <p:nvPr>
            <p:ph type="title"/>
          </p:nvPr>
        </p:nvSpPr>
        <p:spPr>
          <a:xfrm>
            <a:off x="457200" y="273050"/>
            <a:ext cx="3008313" cy="1162050"/>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0970C171-27EB-4C33-8252-C3327C269899}"/>
              </a:ext>
            </a:extLst>
          </p:cNvPr>
          <p:cNvSpPr>
            <a:spLocks noGrp="1"/>
          </p:cNvSpPr>
          <p:nvPr>
            <p:ph idx="1"/>
          </p:nvPr>
        </p:nvSpPr>
        <p:spPr>
          <a:xfrm>
            <a:off x="3575050" y="273050"/>
            <a:ext cx="5111750" cy="5853113"/>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5575D59C-8EAB-4CB9-B51C-9BA4FE3AA8B4}"/>
              </a:ext>
            </a:extLst>
          </p:cNvPr>
          <p:cNvSpPr>
            <a:spLocks noGrp="1"/>
          </p:cNvSpPr>
          <p:nvPr>
            <p:ph type="body"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824765D8-F09F-4B8C-9D40-56AFCB505906}"/>
              </a:ext>
            </a:extLst>
          </p:cNvPr>
          <p:cNvSpPr>
            <a:spLocks noGrp="1"/>
          </p:cNvSpPr>
          <p:nvPr>
            <p:ph type="dt" idx="10"/>
          </p:nvPr>
        </p:nvSpPr>
        <p:spPr/>
        <p:txBody>
          <a:bodyPr/>
          <a:lstStyle/>
          <a:p>
            <a:fld id="{5BCAD085-E8A6-8845-BD4E-CB4CCA059FC4}" type="datetimeFigureOut">
              <a:t>29/09/2026</a:t>
            </a:fld>
            <a:endParaRPr/>
          </a:p>
        </p:txBody>
      </p:sp>
      <p:sp>
        <p:nvSpPr>
          <p:cNvPr id="6" name="Footer Placeholder 5">
            <a:extLst>
              <a:ext uri="{FF2B5EF4-FFF2-40B4-BE49-F238E27FC236}">
                <a16:creationId xmlns:a16="http://schemas.microsoft.com/office/drawing/2014/main" id="{DAE8DBE3-7649-4B48-97E5-71D9F147C752}"/>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9AB0763-8099-4D99-915D-505B1E6AF43F}"/>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B6313-DDBE-46E2-AD43-84F584C38ABD}"/>
              </a:ext>
            </a:extLst>
          </p:cNvPr>
          <p:cNvSpPr>
            <a:spLocks noGrp="1"/>
          </p:cNvSpPr>
          <p:nvPr>
            <p:ph type="title"/>
          </p:nvPr>
        </p:nvSpPr>
        <p:spPr>
          <a:xfrm>
            <a:off x="1792288" y="4800600"/>
            <a:ext cx="5486400" cy="566738"/>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CAF758AB-2B73-4AF3-AB84-C153FC33C6E5}"/>
              </a:ext>
            </a:extLst>
          </p:cNvPr>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177DB8E2-B4E5-41F5-BBB0-C798C8274BE6}"/>
              </a:ext>
            </a:extLst>
          </p:cNvPr>
          <p:cNvSpPr>
            <a:spLocks noGrp="1"/>
          </p:cNvSpPr>
          <p:nvPr>
            <p:ph type="body"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9FAEAF83-4497-4C04-BEEB-D54217B14733}"/>
              </a:ext>
            </a:extLst>
          </p:cNvPr>
          <p:cNvSpPr>
            <a:spLocks noGrp="1"/>
          </p:cNvSpPr>
          <p:nvPr>
            <p:ph type="dt" idx="10"/>
          </p:nvPr>
        </p:nvSpPr>
        <p:spPr/>
        <p:txBody>
          <a:bodyPr/>
          <a:lstStyle/>
          <a:p>
            <a:fld id="{5BCAD085-E8A6-8845-BD4E-CB4CCA059FC4}" type="datetimeFigureOut">
              <a:t>29/09/2026</a:t>
            </a:fld>
            <a:endParaRPr/>
          </a:p>
        </p:txBody>
      </p:sp>
      <p:sp>
        <p:nvSpPr>
          <p:cNvPr id="6" name="Footer Placeholder 5">
            <a:extLst>
              <a:ext uri="{FF2B5EF4-FFF2-40B4-BE49-F238E27FC236}">
                <a16:creationId xmlns:a16="http://schemas.microsoft.com/office/drawing/2014/main" id="{0CBB6953-CE59-4A4A-915E-05667F508AF8}"/>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B4E3F38-7741-47B6-85B7-CCB7CDF0BEB8}"/>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1E9D-DA02-44B0-B705-B03D4763018F}"/>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A4CB4E05-6D95-4F0A-A852-27F7C03C238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9FBDF65-D7A8-4E0D-A276-C075DCEA95AF}"/>
              </a:ext>
            </a:extLst>
          </p:cNvPr>
          <p:cNvSpPr>
            <a:spLocks noGrp="1"/>
          </p:cNvSpPr>
          <p:nvPr>
            <p:ph type="dt" idx="10"/>
          </p:nvPr>
        </p:nvSpPr>
        <p:spPr/>
        <p:txBody>
          <a:body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B38A9B08-2F04-4807-A922-916221046F99}"/>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607BA64-307F-4E7E-A5F7-D31C0106451A}"/>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4162DC-7025-4387-B0F4-8EF04644EE01}"/>
              </a:ext>
            </a:extLst>
          </p:cNvPr>
          <p:cNvSpPr>
            <a:spLocks noGrp="1"/>
          </p:cNvSpPr>
          <p:nvPr>
            <p:ph type="title"/>
          </p:nvPr>
        </p:nvSpPr>
        <p:spPr>
          <a:xfrm>
            <a:off x="6629400" y="274638"/>
            <a:ext cx="2057400" cy="5851525"/>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95F9C643-ED8B-4820-BD6F-0E3C2D060689}"/>
              </a:ext>
            </a:extLst>
          </p:cNvPr>
          <p:cNvSpPr>
            <a:spLocks noGrp="1"/>
          </p:cNvSpPr>
          <p:nvPr>
            <p:ph type="body" idx="1"/>
          </p:nvPr>
        </p:nvSpPr>
        <p:spPr>
          <a:xfrm>
            <a:off x="457200" y="274638"/>
            <a:ext cx="6019800" cy="5851525"/>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66A06A1-5A52-496D-9FD0-24092A8B97B7}"/>
              </a:ext>
            </a:extLst>
          </p:cNvPr>
          <p:cNvSpPr>
            <a:spLocks noGrp="1"/>
          </p:cNvSpPr>
          <p:nvPr>
            <p:ph type="dt" idx="10"/>
          </p:nvPr>
        </p:nvSpPr>
        <p:spPr/>
        <p:txBody>
          <a:body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72E5946E-7D2C-4AA6-A40E-DCEE5184541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C00C23A-4458-4029-AC46-853FBA67C46C}"/>
              </a:ext>
            </a:extLst>
          </p:cNvPr>
          <p:cNvSpPr>
            <a:spLocks noGrp="1"/>
          </p:cNvSpPr>
          <p:nvPr>
            <p:ph type="sldNum" idx="12"/>
          </p:nvPr>
        </p:nvSpPr>
        <p:spPr/>
        <p:txBody>
          <a:bodyPr/>
          <a:lstStyle/>
          <a:p>
            <a:fld id="{C1FF6DA9-008F-8B48-92A6-B652298478BF}"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 Slide">
    <p:bg>
      <p:bgPr>
        <a:solidFill>
          <a:srgbClr val="00125C"/>
        </a:solidFill>
        <a:effectLst/>
      </p:bgPr>
    </p:bg>
    <p:spTree>
      <p:nvGrpSpPr>
        <p:cNvPr id="1" name=""/>
        <p:cNvGrpSpPr/>
        <p:nvPr/>
      </p:nvGrpSpPr>
      <p:grpSpPr>
        <a:xfrm>
          <a:off x="0" y="0"/>
          <a:ext cx="0" cy="0"/>
          <a:chOff x="0" y="0"/>
          <a:chExt cx="0" cy="0"/>
        </a:xfrm>
      </p:grpSpPr>
      <p:pic>
        <p:nvPicPr>
          <p:cNvPr id="3" name="Picture 11"/>
          <p:cNvPicPr>
            <a:picLocks noChangeAspect="1"/>
          </p:cNvPicPr>
          <p:nvPr/>
        </p:nvPicPr>
        <p:blipFill rotWithShape="1">
          <a:blip r:embed="rId2"/>
          <a:srcRect l="1256" t="31443" r="7405" b="37383"/>
          <a:stretch/>
        </p:blipFill>
        <p:spPr>
          <a:xfrm>
            <a:off x="-2351314" y="4476389"/>
            <a:ext cx="15936685" cy="3550011"/>
          </a:xfrm>
          <a:prstGeom prst="rect">
            <a:avLst/>
          </a:prstGeom>
        </p:spPr>
      </p:pic>
      <p:pic>
        <p:nvPicPr>
          <p:cNvPr id="4" name="Picture 1"/>
          <p:cNvPicPr>
            <a:picLocks noChangeAspect="1"/>
          </p:cNvPicPr>
          <p:nvPr/>
        </p:nvPicPr>
        <p:blipFill>
          <a:blip r:embed="rId3"/>
          <a:srcRect/>
          <a:stretch/>
        </p:blipFill>
        <p:spPr>
          <a:xfrm rot="9144511">
            <a:off x="-9202141" y="-5788833"/>
            <a:ext cx="14326335" cy="989158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0290C3-2321-4D75-9D68-B29BC1A9351D}"/>
              </a:ext>
            </a:extLst>
          </p:cNvPr>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FA356937-0055-4827-AE8D-6270AB34D47C}"/>
              </a:ext>
            </a:extLst>
          </p:cNvPr>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DD19825-6F08-4F3C-883F-91C12C41924C}"/>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5BCAD085-E8A6-8845-BD4E-CB4CCA059FC4}" type="datetimeFigureOut">
              <a:t>29/09/2026</a:t>
            </a:fld>
            <a:endParaRPr/>
          </a:p>
        </p:txBody>
      </p:sp>
      <p:sp>
        <p:nvSpPr>
          <p:cNvPr id="5" name="Footer Placeholder 4">
            <a:extLst>
              <a:ext uri="{FF2B5EF4-FFF2-40B4-BE49-F238E27FC236}">
                <a16:creationId xmlns:a16="http://schemas.microsoft.com/office/drawing/2014/main" id="{8EEFADCE-0D6A-49FE-9FC0-CAD3B8C42B08}"/>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6436303B-D66A-4172-9A8F-AA607C03CA73}"/>
              </a:ext>
            </a:extLst>
          </p:cNvPr>
          <p:cNvSpPr>
            <a:spLocks noGrp="1"/>
          </p:cNvSpPr>
          <p:nvPr>
            <p:ph type="sldNum" idx="4"/>
          </p:nvPr>
        </p:nvSpPr>
        <p:spPr>
          <a:xfrm>
            <a:off x="6553200" y="6356350"/>
            <a:ext cx="21336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a:spcBef>
          <a:spcPct val="0"/>
        </a:spcBef>
        <a:buNone/>
        <a:defRPr sz="4400" kern="1200">
          <a:solidFill>
            <a:schemeClr val="tx1"/>
          </a:solidFill>
          <a:latin typeface="+mj-lt"/>
          <a:ea typeface="+mj-lt"/>
          <a:cs typeface="+mj-lt"/>
        </a:defRPr>
      </a:lvl1pPr>
    </p:titleStyle>
    <p:bodyStyle>
      <a:lvl1pPr marL="342900" indent="-342900" algn="l" defTabSz="457200">
        <a:spcBef>
          <a:spcPct val="20000"/>
        </a:spcBef>
        <a:buFont typeface="Arial"/>
        <a:buChar char="•"/>
        <a:defRPr sz="3200" kern="1200">
          <a:solidFill>
            <a:schemeClr val="tx1"/>
          </a:solidFill>
          <a:latin typeface="+mn-lt"/>
          <a:ea typeface="+mn-lt"/>
          <a:cs typeface="+mn-lt"/>
        </a:defRPr>
      </a:lvl1pPr>
      <a:lvl2pPr marL="742950" indent="-285750" algn="l" defTabSz="457200">
        <a:spcBef>
          <a:spcPct val="20000"/>
        </a:spcBef>
        <a:buFont typeface="Arial"/>
        <a:buChar char="–"/>
        <a:defRPr sz="2800" kern="1200">
          <a:solidFill>
            <a:schemeClr val="tx1"/>
          </a:solidFill>
          <a:latin typeface="+mn-lt"/>
          <a:ea typeface="+mn-lt"/>
          <a:cs typeface="+mn-lt"/>
        </a:defRPr>
      </a:lvl2pPr>
      <a:lvl3pPr marL="1143000" indent="-228600" algn="l" defTabSz="457200">
        <a:spcBef>
          <a:spcPct val="20000"/>
        </a:spcBef>
        <a:buFont typeface="Arial"/>
        <a:buChar char="•"/>
        <a:defRPr sz="2400" kern="1200">
          <a:solidFill>
            <a:schemeClr val="tx1"/>
          </a:solidFill>
          <a:latin typeface="+mn-lt"/>
          <a:ea typeface="+mn-lt"/>
          <a:cs typeface="+mn-lt"/>
        </a:defRPr>
      </a:lvl3pPr>
      <a:lvl4pPr marL="1600200" indent="-228600" algn="l" defTabSz="457200">
        <a:spcBef>
          <a:spcPct val="20000"/>
        </a:spcBef>
        <a:buFont typeface="Arial"/>
        <a:buChar char="–"/>
        <a:defRPr sz="2000" kern="1200">
          <a:solidFill>
            <a:schemeClr val="tx1"/>
          </a:solidFill>
          <a:latin typeface="+mn-lt"/>
          <a:ea typeface="+mn-lt"/>
          <a:cs typeface="+mn-lt"/>
        </a:defRPr>
      </a:lvl4pPr>
      <a:lvl5pPr marL="2057400" indent="-228600" algn="l" defTabSz="457200">
        <a:spcBef>
          <a:spcPct val="20000"/>
        </a:spcBef>
        <a:buFont typeface="Arial"/>
        <a:buChar char="»"/>
        <a:defRPr sz="2000" kern="1200">
          <a:solidFill>
            <a:schemeClr val="tx1"/>
          </a:solidFill>
          <a:latin typeface="+mn-lt"/>
          <a:ea typeface="+mn-lt"/>
          <a:cs typeface="+mn-lt"/>
        </a:defRPr>
      </a:lvl5pPr>
      <a:lvl6pPr marL="2514600" indent="-228600" algn="l" defTabSz="457200">
        <a:spcBef>
          <a:spcPct val="20000"/>
        </a:spcBef>
        <a:buFont typeface="Arial"/>
        <a:buChar char="•"/>
        <a:defRPr sz="2000" kern="1200">
          <a:solidFill>
            <a:schemeClr val="tx1"/>
          </a:solidFill>
          <a:latin typeface="+mn-lt"/>
          <a:ea typeface="+mn-lt"/>
          <a:cs typeface="+mn-lt"/>
        </a:defRPr>
      </a:lvl6pPr>
      <a:lvl7pPr marL="2971800" indent="-228600" algn="l" defTabSz="457200">
        <a:spcBef>
          <a:spcPct val="20000"/>
        </a:spcBef>
        <a:buFont typeface="Arial"/>
        <a:buChar char="•"/>
        <a:defRPr sz="2000" kern="1200">
          <a:solidFill>
            <a:schemeClr val="tx1"/>
          </a:solidFill>
          <a:latin typeface="+mn-lt"/>
          <a:ea typeface="+mn-lt"/>
          <a:cs typeface="+mn-lt"/>
        </a:defRPr>
      </a:lvl7pPr>
      <a:lvl8pPr marL="3429000" indent="-228600" algn="l" defTabSz="457200">
        <a:spcBef>
          <a:spcPct val="20000"/>
        </a:spcBef>
        <a:buFont typeface="Arial"/>
        <a:buChar char="•"/>
        <a:defRPr sz="2000" kern="1200">
          <a:solidFill>
            <a:schemeClr val="tx1"/>
          </a:solidFill>
          <a:latin typeface="+mn-lt"/>
          <a:ea typeface="+mn-lt"/>
          <a:cs typeface="+mn-lt"/>
        </a:defRPr>
      </a:lvl8pPr>
      <a:lvl9pPr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marL="0" algn="l" defTabSz="457200">
        <a:buNone/>
        <a:defRPr sz="1800" kern="1200">
          <a:solidFill>
            <a:schemeClr val="tx1"/>
          </a:solidFill>
          <a:latin typeface="+mn-lt"/>
          <a:ea typeface="+mn-lt"/>
          <a:cs typeface="+mn-lt"/>
        </a:defRPr>
      </a:lvl1pPr>
      <a:lvl2pPr marL="457200" algn="l" defTabSz="457200">
        <a:buNone/>
        <a:defRPr sz="1800" kern="1200">
          <a:solidFill>
            <a:schemeClr val="tx1"/>
          </a:solidFill>
          <a:latin typeface="+mn-lt"/>
          <a:ea typeface="+mn-lt"/>
          <a:cs typeface="+mn-lt"/>
        </a:defRPr>
      </a:lvl2pPr>
      <a:lvl3pPr marL="914400" algn="l" defTabSz="457200">
        <a:buNone/>
        <a:defRPr sz="1800" kern="1200">
          <a:solidFill>
            <a:schemeClr val="tx1"/>
          </a:solidFill>
          <a:latin typeface="+mn-lt"/>
          <a:ea typeface="+mn-lt"/>
          <a:cs typeface="+mn-lt"/>
        </a:defRPr>
      </a:lvl3pPr>
      <a:lvl4pPr marL="1371600" algn="l" defTabSz="457200">
        <a:buNone/>
        <a:defRPr sz="1800" kern="1200">
          <a:solidFill>
            <a:schemeClr val="tx1"/>
          </a:solidFill>
          <a:latin typeface="+mn-lt"/>
          <a:ea typeface="+mn-lt"/>
          <a:cs typeface="+mn-lt"/>
        </a:defRPr>
      </a:lvl4pPr>
      <a:lvl5pPr marL="1828800" algn="l" defTabSz="457200">
        <a:buNone/>
        <a:defRPr sz="1800" kern="1200">
          <a:solidFill>
            <a:schemeClr val="tx1"/>
          </a:solidFill>
          <a:latin typeface="+mn-lt"/>
          <a:ea typeface="+mn-lt"/>
          <a:cs typeface="+mn-lt"/>
        </a:defRPr>
      </a:lvl5pPr>
      <a:lvl6pPr marL="2286000" algn="l" defTabSz="457200">
        <a:buNone/>
        <a:defRPr sz="1800" kern="1200">
          <a:solidFill>
            <a:schemeClr val="tx1"/>
          </a:solidFill>
          <a:latin typeface="+mn-lt"/>
          <a:ea typeface="+mn-lt"/>
          <a:cs typeface="+mn-lt"/>
        </a:defRPr>
      </a:lvl6pPr>
      <a:lvl7pPr marL="2743200" algn="l" defTabSz="457200">
        <a:buNone/>
        <a:defRPr sz="1800" kern="1200">
          <a:solidFill>
            <a:schemeClr val="tx1"/>
          </a:solidFill>
          <a:latin typeface="+mn-lt"/>
          <a:ea typeface="+mn-lt"/>
          <a:cs typeface="+mn-lt"/>
        </a:defRPr>
      </a:lvl7pPr>
      <a:lvl8pPr marL="3200400" algn="l" defTabSz="457200">
        <a:buNone/>
        <a:defRPr sz="1800" kern="1200">
          <a:solidFill>
            <a:schemeClr val="tx1"/>
          </a:solidFill>
          <a:latin typeface="+mn-lt"/>
          <a:ea typeface="+mn-lt"/>
          <a:cs typeface="+mn-lt"/>
        </a:defRPr>
      </a:lvl8pPr>
      <a:lvl9pPr marL="3657600" algn="l" defTabSz="4572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 name="Picture 38"/>
          <p:cNvPicPr>
            <a:picLocks noChangeAspect="1"/>
          </p:cNvPicPr>
          <p:nvPr/>
        </p:nvPicPr>
        <p:blipFill>
          <a:blip r:embed="rId3"/>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01  |  SNAPSHOT</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Tanzania Power Sector: Scale, Growth &amp; Investment Need</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323850"/>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425" b="0">
                <a:solidFill>
                  <a:srgbClr val="41556D"/>
                </a:solidFill>
                <a:latin typeface="Aptos"/>
                <a:ea typeface="Aptos"/>
                <a:cs typeface="Aptos"/>
              </a:rPr>
              <a:t>A growing electricity market with industrial demand, regional trade potential and a clear investment pipeline.</a:t>
            </a:r>
          </a:p>
        </p:txBody>
      </p:sp>
      <p:pic>
        <p:nvPicPr>
          <p:cNvPr id="51" name="Picture 7"/>
          <p:cNvPicPr>
            <a:picLocks noChangeAspect="1"/>
          </p:cNvPicPr>
          <p:nvPr/>
        </p:nvPicPr>
        <p:blipFill>
          <a:blip r:embed="rId4"/>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53" name="Picture 9"/>
          <p:cNvPicPr>
            <a:picLocks noChangeAspect="1"/>
          </p:cNvPicPr>
          <p:nvPr/>
        </p:nvPicPr>
        <p:blipFill>
          <a:blip r:embed="rId5"/>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1 / 7</a:t>
            </a:r>
          </a:p>
        </p:txBody>
      </p:sp>
      <p:sp>
        <p:nvSpPr>
          <p:cNvPr id="15" name="Rounded Rectangle 14">
            <a:extLst>
              <a:ext uri="{FF2B5EF4-FFF2-40B4-BE49-F238E27FC236}">
                <a16:creationId xmlns:a16="http://schemas.microsoft.com/office/drawing/2014/main" id="{55AFBB94-B9EA-49C5-9552-76DE697FF8BB}"/>
              </a:ext>
            </a:extLst>
          </p:cNvPr>
          <p:cNvSpPr>
            <a:spLocks noGrp="1"/>
          </p:cNvSpPr>
          <p:nvPr/>
        </p:nvSpPr>
        <p:spPr>
          <a:xfrm>
            <a:off x="594360" y="1883664"/>
            <a:ext cx="3383280" cy="1316736"/>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6" name="Rectangle 15">
            <a:extLst>
              <a:ext uri="{FF2B5EF4-FFF2-40B4-BE49-F238E27FC236}">
                <a16:creationId xmlns:a16="http://schemas.microsoft.com/office/drawing/2014/main" id="{267FA6BE-9A12-475E-A26A-34223FB1A275}"/>
              </a:ext>
            </a:extLst>
          </p:cNvPr>
          <p:cNvSpPr>
            <a:spLocks noGrp="1"/>
          </p:cNvSpPr>
          <p:nvPr/>
        </p:nvSpPr>
        <p:spPr>
          <a:xfrm>
            <a:off x="594360" y="1901952"/>
            <a:ext cx="91440" cy="105156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7" name="TextBox 16">
            <a:extLst>
              <a:ext uri="{FF2B5EF4-FFF2-40B4-BE49-F238E27FC236}">
                <a16:creationId xmlns:a16="http://schemas.microsoft.com/office/drawing/2014/main" id="{AE563015-076C-4EA1-8121-3A310CA8C7C2}"/>
              </a:ext>
            </a:extLst>
          </p:cNvPr>
          <p:cNvSpPr>
            <a:spLocks noGrp="1"/>
          </p:cNvSpPr>
          <p:nvPr/>
        </p:nvSpPr>
        <p:spPr>
          <a:xfrm>
            <a:off x="795528" y="2039112"/>
            <a:ext cx="3063240" cy="256032"/>
          </a:xfrm>
          <a:prstGeom prst="rect">
            <a:avLst/>
          </a:prstGeom>
          <a:noFill/>
        </p:spPr>
        <p:txBody>
          <a:bodyPr wrap="square" lIns="45720" tIns="27432" rIns="45720" bIns="27432" anchor="t">
            <a:spAutoFit/>
          </a:bodyPr>
          <a:lstStyle/>
          <a:p>
            <a:pPr algn="l">
              <a:buNone/>
            </a:pPr>
            <a:r>
              <a:rPr sz="1030" b="1">
                <a:solidFill>
                  <a:srgbClr val="002060"/>
                </a:solidFill>
                <a:latin typeface="Aptos"/>
                <a:ea typeface="Aptos"/>
                <a:cs typeface="Aptos"/>
              </a:rPr>
              <a:t>WHERE WE ARE TODAY</a:t>
            </a:r>
          </a:p>
        </p:txBody>
      </p:sp>
      <p:sp>
        <p:nvSpPr>
          <p:cNvPr id="18" name="TextBox 17">
            <a:extLst>
              <a:ext uri="{FF2B5EF4-FFF2-40B4-BE49-F238E27FC236}">
                <a16:creationId xmlns:a16="http://schemas.microsoft.com/office/drawing/2014/main" id="{0F0E4CA9-E79F-4A5C-8AD4-A9F20180A5E5}"/>
              </a:ext>
            </a:extLst>
          </p:cNvPr>
          <p:cNvSpPr>
            <a:spLocks noGrp="1"/>
          </p:cNvSpPr>
          <p:nvPr/>
        </p:nvSpPr>
        <p:spPr>
          <a:xfrm>
            <a:off x="685799" y="2377441"/>
            <a:ext cx="3291841" cy="863313"/>
          </a:xfrm>
          <a:prstGeom prst="rect">
            <a:avLst/>
          </a:prstGeom>
          <a:noFill/>
        </p:spPr>
        <p:txBody>
          <a:bodyPr wrap="square" lIns="45720" tIns="27432" rIns="45720" bIns="27432" anchor="t">
            <a:spAutoFit/>
          </a:bodyPr>
          <a:lstStyle/>
          <a:p>
            <a:r>
              <a:rPr sz="1050" b="0" dirty="0">
                <a:solidFill>
                  <a:srgbClr val="101F3A"/>
                </a:solidFill>
                <a:latin typeface="Aptos"/>
                <a:ea typeface="Aptos"/>
                <a:cs typeface="Aptos"/>
              </a:rPr>
              <a:t>National electricity utility across generation, transmission</a:t>
            </a:r>
            <a:r>
              <a:rPr lang="en-US" sz="1050" b="0" dirty="0">
                <a:solidFill>
                  <a:srgbClr val="101F3A"/>
                </a:solidFill>
                <a:latin typeface="Aptos"/>
                <a:ea typeface="Aptos"/>
                <a:cs typeface="Aptos"/>
              </a:rPr>
              <a:t>,</a:t>
            </a:r>
            <a:r>
              <a:rPr sz="1050" b="0" dirty="0">
                <a:solidFill>
                  <a:srgbClr val="101F3A"/>
                </a:solidFill>
                <a:latin typeface="Aptos"/>
                <a:ea typeface="Aptos"/>
                <a:cs typeface="Aptos"/>
              </a:rPr>
              <a:t> and distribution</a:t>
            </a:r>
            <a:r>
              <a:rPr lang="en-US" sz="1050" dirty="0">
                <a:solidFill>
                  <a:srgbClr val="101F3A"/>
                </a:solidFill>
                <a:latin typeface="Aptos"/>
                <a:ea typeface="Aptos"/>
                <a:cs typeface="Aptos"/>
              </a:rPr>
              <a:t>, with about 4.6 GW of installed generation capacity, approximately 8,519km of transmission infrastructure, and a 229,600km distribution network serving</a:t>
            </a:r>
            <a:r>
              <a:rPr sz="1050" b="0" dirty="0">
                <a:solidFill>
                  <a:srgbClr val="101F3A"/>
                </a:solidFill>
                <a:latin typeface="Aptos"/>
                <a:ea typeface="Aptos"/>
                <a:cs typeface="Aptos"/>
              </a:rPr>
              <a:t> </a:t>
            </a:r>
            <a:r>
              <a:rPr lang="en-US" sz="1050" dirty="0">
                <a:solidFill>
                  <a:srgbClr val="101F3A"/>
                </a:solidFill>
                <a:latin typeface="Aptos"/>
                <a:ea typeface="Aptos"/>
                <a:cs typeface="Aptos"/>
              </a:rPr>
              <a:t>6.3 </a:t>
            </a:r>
            <a:r>
              <a:rPr sz="1050" b="0" dirty="0">
                <a:solidFill>
                  <a:srgbClr val="101F3A"/>
                </a:solidFill>
                <a:latin typeface="Aptos"/>
                <a:ea typeface="Aptos"/>
                <a:cs typeface="Aptos"/>
              </a:rPr>
              <a:t>million customers</a:t>
            </a:r>
            <a:r>
              <a:rPr lang="en-US" sz="1050" b="0" dirty="0">
                <a:solidFill>
                  <a:srgbClr val="101F3A"/>
                </a:solidFill>
                <a:latin typeface="Aptos"/>
                <a:ea typeface="Aptos"/>
                <a:cs typeface="Aptos"/>
              </a:rPr>
              <a:t>.</a:t>
            </a:r>
            <a:endParaRPr sz="1050" b="0" dirty="0">
              <a:solidFill>
                <a:srgbClr val="101F3A"/>
              </a:solidFill>
              <a:latin typeface="Aptos"/>
              <a:ea typeface="Aptos"/>
              <a:cs typeface="Aptos"/>
            </a:endParaRPr>
          </a:p>
        </p:txBody>
      </p:sp>
      <p:sp>
        <p:nvSpPr>
          <p:cNvPr id="19" name="Rounded Rectangle 18">
            <a:extLst>
              <a:ext uri="{FF2B5EF4-FFF2-40B4-BE49-F238E27FC236}">
                <a16:creationId xmlns:a16="http://schemas.microsoft.com/office/drawing/2014/main" id="{98FF4008-4585-4647-9459-6B1D99C295A8}"/>
              </a:ext>
            </a:extLst>
          </p:cNvPr>
          <p:cNvSpPr>
            <a:spLocks noGrp="1"/>
          </p:cNvSpPr>
          <p:nvPr/>
        </p:nvSpPr>
        <p:spPr>
          <a:xfrm>
            <a:off x="4343400" y="1901952"/>
            <a:ext cx="3383280" cy="1051560"/>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0" name="Rectangle 19">
            <a:extLst>
              <a:ext uri="{FF2B5EF4-FFF2-40B4-BE49-F238E27FC236}">
                <a16:creationId xmlns:a16="http://schemas.microsoft.com/office/drawing/2014/main" id="{2853CFC9-FD32-492B-9490-E362DEA9B355}"/>
              </a:ext>
            </a:extLst>
          </p:cNvPr>
          <p:cNvSpPr>
            <a:spLocks noGrp="1"/>
          </p:cNvSpPr>
          <p:nvPr/>
        </p:nvSpPr>
        <p:spPr>
          <a:xfrm>
            <a:off x="4343400" y="1901952"/>
            <a:ext cx="91440" cy="105156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1" name="TextBox 20">
            <a:extLst>
              <a:ext uri="{FF2B5EF4-FFF2-40B4-BE49-F238E27FC236}">
                <a16:creationId xmlns:a16="http://schemas.microsoft.com/office/drawing/2014/main" id="{6AC1228D-D8F6-4B58-A9EF-E987A05EF5DE}"/>
              </a:ext>
            </a:extLst>
          </p:cNvPr>
          <p:cNvSpPr>
            <a:spLocks noGrp="1"/>
          </p:cNvSpPr>
          <p:nvPr/>
        </p:nvSpPr>
        <p:spPr>
          <a:xfrm>
            <a:off x="4544568" y="2039112"/>
            <a:ext cx="3063240" cy="256032"/>
          </a:xfrm>
          <a:prstGeom prst="rect">
            <a:avLst/>
          </a:prstGeom>
          <a:noFill/>
        </p:spPr>
        <p:txBody>
          <a:bodyPr wrap="square" lIns="45720" tIns="27432" rIns="45720" bIns="27432" anchor="t">
            <a:spAutoFit/>
          </a:bodyPr>
          <a:lstStyle/>
          <a:p>
            <a:pPr algn="l">
              <a:buNone/>
            </a:pPr>
            <a:r>
              <a:rPr sz="1030" b="1">
                <a:solidFill>
                  <a:srgbClr val="002060"/>
                </a:solidFill>
                <a:latin typeface="Aptos"/>
                <a:ea typeface="Aptos"/>
                <a:cs typeface="Aptos"/>
              </a:rPr>
              <a:t>WHERE WE ARE GOING</a:t>
            </a:r>
          </a:p>
        </p:txBody>
      </p:sp>
      <p:sp>
        <p:nvSpPr>
          <p:cNvPr id="22" name="TextBox 21">
            <a:extLst>
              <a:ext uri="{FF2B5EF4-FFF2-40B4-BE49-F238E27FC236}">
                <a16:creationId xmlns:a16="http://schemas.microsoft.com/office/drawing/2014/main" id="{4DD7C7E9-CF0A-4F74-8FE7-E034FE562AE2}"/>
              </a:ext>
            </a:extLst>
          </p:cNvPr>
          <p:cNvSpPr>
            <a:spLocks noGrp="1"/>
          </p:cNvSpPr>
          <p:nvPr/>
        </p:nvSpPr>
        <p:spPr>
          <a:xfrm>
            <a:off x="4507992" y="2377440"/>
            <a:ext cx="3090672" cy="548639"/>
          </a:xfrm>
          <a:prstGeom prst="rect">
            <a:avLst/>
          </a:prstGeom>
          <a:noFill/>
        </p:spPr>
        <p:txBody>
          <a:bodyPr wrap="square" lIns="45720" tIns="27432" rIns="45720" bIns="27432" anchor="t">
            <a:spAutoFit/>
          </a:bodyPr>
          <a:lstStyle/>
          <a:p>
            <a:pPr algn="l">
              <a:buNone/>
            </a:pPr>
            <a:r>
              <a:rPr sz="1050" b="0" dirty="0">
                <a:solidFill>
                  <a:srgbClr val="101F3A"/>
                </a:solidFill>
                <a:latin typeface="Aptos"/>
                <a:ea typeface="Aptos"/>
                <a:cs typeface="Aptos"/>
              </a:rPr>
              <a:t>Targeting 8</a:t>
            </a:r>
            <a:r>
              <a:rPr lang="en-US" sz="1050" dirty="0">
                <a:solidFill>
                  <a:srgbClr val="101F3A"/>
                </a:solidFill>
                <a:latin typeface="Aptos"/>
                <a:ea typeface="Aptos"/>
                <a:cs typeface="Aptos"/>
              </a:rPr>
              <a:t>G</a:t>
            </a:r>
            <a:r>
              <a:rPr sz="1050" b="0" dirty="0">
                <a:solidFill>
                  <a:srgbClr val="101F3A"/>
                </a:solidFill>
                <a:latin typeface="Aptos"/>
                <a:ea typeface="Aptos"/>
                <a:cs typeface="Aptos"/>
              </a:rPr>
              <a:t>W installed capacity by 2030, supported by grid expansion, new connections and productive demand.</a:t>
            </a:r>
          </a:p>
        </p:txBody>
      </p:sp>
      <p:sp>
        <p:nvSpPr>
          <p:cNvPr id="23" name="Rounded Rectangle 22">
            <a:extLst>
              <a:ext uri="{FF2B5EF4-FFF2-40B4-BE49-F238E27FC236}">
                <a16:creationId xmlns:a16="http://schemas.microsoft.com/office/drawing/2014/main" id="{B5AC681B-2530-4C5F-A8B2-863D5EB9362F}"/>
              </a:ext>
            </a:extLst>
          </p:cNvPr>
          <p:cNvSpPr>
            <a:spLocks noGrp="1"/>
          </p:cNvSpPr>
          <p:nvPr/>
        </p:nvSpPr>
        <p:spPr>
          <a:xfrm>
            <a:off x="8092440" y="1901952"/>
            <a:ext cx="3383280" cy="1051560"/>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4" name="Rectangle 23">
            <a:extLst>
              <a:ext uri="{FF2B5EF4-FFF2-40B4-BE49-F238E27FC236}">
                <a16:creationId xmlns:a16="http://schemas.microsoft.com/office/drawing/2014/main" id="{FE70C75F-D0C5-42B2-B21E-BB8DE30BE18B}"/>
              </a:ext>
            </a:extLst>
          </p:cNvPr>
          <p:cNvSpPr>
            <a:spLocks noGrp="1"/>
          </p:cNvSpPr>
          <p:nvPr/>
        </p:nvSpPr>
        <p:spPr>
          <a:xfrm>
            <a:off x="8092440" y="1901952"/>
            <a:ext cx="91440" cy="1051560"/>
          </a:xfrm>
          <a:prstGeom prst="rect">
            <a:avLst/>
          </a:prstGeom>
          <a:solidFill>
            <a:srgbClr val="008FAD"/>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5" name="TextBox 24">
            <a:extLst>
              <a:ext uri="{FF2B5EF4-FFF2-40B4-BE49-F238E27FC236}">
                <a16:creationId xmlns:a16="http://schemas.microsoft.com/office/drawing/2014/main" id="{A6189EAD-565F-4FF4-BA43-266E408E2D37}"/>
              </a:ext>
            </a:extLst>
          </p:cNvPr>
          <p:cNvSpPr>
            <a:spLocks noGrp="1"/>
          </p:cNvSpPr>
          <p:nvPr/>
        </p:nvSpPr>
        <p:spPr>
          <a:xfrm>
            <a:off x="8293608" y="2039112"/>
            <a:ext cx="3063240" cy="256032"/>
          </a:xfrm>
          <a:prstGeom prst="rect">
            <a:avLst/>
          </a:prstGeom>
          <a:noFill/>
        </p:spPr>
        <p:txBody>
          <a:bodyPr wrap="square" lIns="45720" tIns="27432" rIns="45720" bIns="27432" anchor="t">
            <a:spAutoFit/>
          </a:bodyPr>
          <a:lstStyle/>
          <a:p>
            <a:pPr algn="l">
              <a:buNone/>
            </a:pPr>
            <a:r>
              <a:rPr sz="1030" b="1">
                <a:solidFill>
                  <a:srgbClr val="002060"/>
                </a:solidFill>
                <a:latin typeface="Aptos"/>
                <a:ea typeface="Aptos"/>
                <a:cs typeface="Aptos"/>
              </a:rPr>
              <a:t>OUR ROLE IN THE MARKET</a:t>
            </a:r>
          </a:p>
        </p:txBody>
      </p:sp>
      <p:sp>
        <p:nvSpPr>
          <p:cNvPr id="26" name="TextBox 25">
            <a:extLst>
              <a:ext uri="{FF2B5EF4-FFF2-40B4-BE49-F238E27FC236}">
                <a16:creationId xmlns:a16="http://schemas.microsoft.com/office/drawing/2014/main" id="{50612AE3-B279-4C15-AFC9-3D954F087B95}"/>
              </a:ext>
            </a:extLst>
          </p:cNvPr>
          <p:cNvSpPr>
            <a:spLocks noGrp="1"/>
          </p:cNvSpPr>
          <p:nvPr/>
        </p:nvSpPr>
        <p:spPr>
          <a:xfrm>
            <a:off x="8257031" y="2377440"/>
            <a:ext cx="3090672" cy="548639"/>
          </a:xfrm>
          <a:prstGeom prst="rect">
            <a:avLst/>
          </a:prstGeom>
          <a:noFill/>
        </p:spPr>
        <p:txBody>
          <a:bodyPr wrap="square" lIns="45720" tIns="27432" rIns="45720" bIns="27432" anchor="t">
            <a:spAutoFit/>
          </a:bodyPr>
          <a:lstStyle/>
          <a:p>
            <a:pPr algn="l">
              <a:buNone/>
            </a:pPr>
            <a:r>
              <a:rPr sz="1050" b="0" dirty="0">
                <a:solidFill>
                  <a:srgbClr val="101F3A"/>
                </a:solidFill>
                <a:latin typeface="Aptos"/>
                <a:ea typeface="Aptos"/>
                <a:cs typeface="Aptos"/>
              </a:rPr>
              <a:t>Links demand with generation, grid, storage and service solutions — partnering with investors, financiers and LPUs.</a:t>
            </a:r>
          </a:p>
        </p:txBody>
      </p:sp>
      <p:sp>
        <p:nvSpPr>
          <p:cNvPr id="27" name="Rounded Rectangle 26">
            <a:extLst>
              <a:ext uri="{FF2B5EF4-FFF2-40B4-BE49-F238E27FC236}">
                <a16:creationId xmlns:a16="http://schemas.microsoft.com/office/drawing/2014/main" id="{CF151A13-6EFA-49FD-A36A-290F7CF9FA86}"/>
              </a:ext>
            </a:extLst>
          </p:cNvPr>
          <p:cNvSpPr>
            <a:spLocks noGrp="1"/>
          </p:cNvSpPr>
          <p:nvPr/>
        </p:nvSpPr>
        <p:spPr>
          <a:xfrm>
            <a:off x="594360" y="3310128"/>
            <a:ext cx="5212080" cy="1325880"/>
          </a:xfrm>
          <a:prstGeom prst="roundRect">
            <a:avLst/>
          </a:prstGeom>
          <a:solidFill>
            <a:srgbClr val="FFFFFF"/>
          </a:solidFill>
          <a:ln w="9525">
            <a:solidFill>
              <a:srgbClr val="D6DCE6"/>
            </a:solid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8" name="Rectangle 27">
            <a:extLst>
              <a:ext uri="{FF2B5EF4-FFF2-40B4-BE49-F238E27FC236}">
                <a16:creationId xmlns:a16="http://schemas.microsoft.com/office/drawing/2014/main" id="{EFA21F51-FCE8-4BFA-8349-CAD6466EED35}"/>
              </a:ext>
            </a:extLst>
          </p:cNvPr>
          <p:cNvSpPr>
            <a:spLocks noGrp="1"/>
          </p:cNvSpPr>
          <p:nvPr/>
        </p:nvSpPr>
        <p:spPr>
          <a:xfrm>
            <a:off x="594360" y="3310128"/>
            <a:ext cx="73152" cy="1325880"/>
          </a:xfrm>
          <a:prstGeom prst="rect">
            <a:avLst/>
          </a:prstGeom>
          <a:solidFill>
            <a:srgbClr val="F26F21"/>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29" name="TextBox 28">
            <a:extLst>
              <a:ext uri="{FF2B5EF4-FFF2-40B4-BE49-F238E27FC236}">
                <a16:creationId xmlns:a16="http://schemas.microsoft.com/office/drawing/2014/main" id="{AA7F8831-5536-42A4-9155-DB2CD5B79412}"/>
              </a:ext>
            </a:extLst>
          </p:cNvPr>
          <p:cNvSpPr>
            <a:spLocks noGrp="1"/>
          </p:cNvSpPr>
          <p:nvPr/>
        </p:nvSpPr>
        <p:spPr>
          <a:xfrm>
            <a:off x="795528" y="3511296"/>
            <a:ext cx="4846320" cy="347472"/>
          </a:xfrm>
          <a:prstGeom prst="rect">
            <a:avLst/>
          </a:prstGeom>
          <a:noFill/>
        </p:spPr>
        <p:txBody>
          <a:bodyPr wrap="square" lIns="45720" tIns="27432" rIns="45720" bIns="27432" anchor="t">
            <a:spAutoFit/>
          </a:bodyPr>
          <a:lstStyle/>
          <a:p>
            <a:pPr algn="l">
              <a:buNone/>
            </a:pPr>
            <a:r>
              <a:rPr sz="1950" b="1">
                <a:solidFill>
                  <a:srgbClr val="F26F21"/>
                </a:solidFill>
                <a:latin typeface="Aptos"/>
                <a:ea typeface="Aptos"/>
                <a:cs typeface="Aptos"/>
              </a:rPr>
              <a:t>11–15%</a:t>
            </a:r>
          </a:p>
        </p:txBody>
      </p:sp>
      <p:sp>
        <p:nvSpPr>
          <p:cNvPr id="30" name="TextBox 29">
            <a:extLst>
              <a:ext uri="{FF2B5EF4-FFF2-40B4-BE49-F238E27FC236}">
                <a16:creationId xmlns:a16="http://schemas.microsoft.com/office/drawing/2014/main" id="{F04FCC08-1F3C-4FA1-8944-891EF8F61F55}"/>
              </a:ext>
            </a:extLst>
          </p:cNvPr>
          <p:cNvSpPr>
            <a:spLocks noGrp="1"/>
          </p:cNvSpPr>
          <p:nvPr/>
        </p:nvSpPr>
        <p:spPr>
          <a:xfrm>
            <a:off x="795528" y="3968496"/>
            <a:ext cx="4846320" cy="237744"/>
          </a:xfrm>
          <a:prstGeom prst="rect">
            <a:avLst/>
          </a:prstGeom>
          <a:noFill/>
        </p:spPr>
        <p:txBody>
          <a:bodyPr wrap="square" lIns="45720" tIns="27432" rIns="45720" bIns="27432" anchor="t">
            <a:spAutoFit/>
          </a:bodyPr>
          <a:lstStyle/>
          <a:p>
            <a:pPr algn="l">
              <a:buNone/>
            </a:pPr>
            <a:r>
              <a:rPr sz="910" b="1">
                <a:solidFill>
                  <a:srgbClr val="002060"/>
                </a:solidFill>
                <a:latin typeface="Aptos"/>
                <a:ea typeface="Aptos"/>
                <a:cs typeface="Aptos"/>
              </a:rPr>
              <a:t>DEMAND GROWTH</a:t>
            </a:r>
          </a:p>
        </p:txBody>
      </p:sp>
      <p:sp>
        <p:nvSpPr>
          <p:cNvPr id="31" name="TextBox 30">
            <a:extLst>
              <a:ext uri="{FF2B5EF4-FFF2-40B4-BE49-F238E27FC236}">
                <a16:creationId xmlns:a16="http://schemas.microsoft.com/office/drawing/2014/main" id="{85220B43-3DD3-4059-951C-9C94D4488E60}"/>
              </a:ext>
            </a:extLst>
          </p:cNvPr>
          <p:cNvSpPr>
            <a:spLocks noGrp="1"/>
          </p:cNvSpPr>
          <p:nvPr/>
        </p:nvSpPr>
        <p:spPr>
          <a:xfrm>
            <a:off x="795528" y="4242816"/>
            <a:ext cx="4846320" cy="378565"/>
          </a:xfrm>
          <a:prstGeom prst="rect">
            <a:avLst/>
          </a:prstGeom>
          <a:noFill/>
        </p:spPr>
        <p:txBody>
          <a:bodyPr wrap="square" lIns="45720" tIns="27432" rIns="45720" bIns="27432" anchor="t">
            <a:spAutoFit/>
          </a:bodyPr>
          <a:lstStyle/>
          <a:p>
            <a:pPr algn="l">
              <a:buNone/>
            </a:pPr>
            <a:r>
              <a:rPr sz="1050" b="0" dirty="0">
                <a:solidFill>
                  <a:srgbClr val="101F3A"/>
                </a:solidFill>
                <a:latin typeface="Aptos"/>
                <a:ea typeface="Aptos"/>
                <a:cs typeface="Aptos"/>
              </a:rPr>
              <a:t>Peak demand is growing at about 11–15% a year. Mining, industries, SEZs, agribusiness </a:t>
            </a:r>
            <a:r>
              <a:rPr lang="en-US" sz="1050" b="0" dirty="0">
                <a:solidFill>
                  <a:srgbClr val="101F3A"/>
                </a:solidFill>
                <a:latin typeface="Aptos"/>
                <a:ea typeface="Aptos"/>
                <a:cs typeface="Aptos"/>
              </a:rPr>
              <a:t>, </a:t>
            </a:r>
            <a:r>
              <a:rPr sz="1050" b="0" dirty="0">
                <a:solidFill>
                  <a:srgbClr val="101F3A"/>
                </a:solidFill>
                <a:latin typeface="Aptos"/>
                <a:ea typeface="Aptos"/>
                <a:cs typeface="Aptos"/>
              </a:rPr>
              <a:t>and</a:t>
            </a:r>
            <a:r>
              <a:rPr lang="en-US" sz="1050" b="0" dirty="0">
                <a:solidFill>
                  <a:srgbClr val="101F3A"/>
                </a:solidFill>
                <a:latin typeface="Aptos"/>
                <a:ea typeface="Aptos"/>
                <a:cs typeface="Aptos"/>
              </a:rPr>
              <a:t> digital economy </a:t>
            </a:r>
            <a:r>
              <a:rPr sz="1050" b="0" dirty="0">
                <a:solidFill>
                  <a:srgbClr val="101F3A"/>
                </a:solidFill>
                <a:latin typeface="Aptos"/>
                <a:ea typeface="Aptos"/>
                <a:cs typeface="Aptos"/>
              </a:rPr>
              <a:t> data </a:t>
            </a:r>
            <a:r>
              <a:rPr sz="1050" b="0" dirty="0" err="1">
                <a:solidFill>
                  <a:srgbClr val="101F3A"/>
                </a:solidFill>
                <a:latin typeface="Aptos"/>
                <a:ea typeface="Aptos"/>
                <a:cs typeface="Aptos"/>
              </a:rPr>
              <a:t>centres</a:t>
            </a:r>
            <a:r>
              <a:rPr sz="1050" b="0" dirty="0">
                <a:solidFill>
                  <a:srgbClr val="101F3A"/>
                </a:solidFill>
                <a:latin typeface="Aptos"/>
                <a:ea typeface="Aptos"/>
                <a:cs typeface="Aptos"/>
              </a:rPr>
              <a:t> are adding loads.</a:t>
            </a:r>
          </a:p>
        </p:txBody>
      </p:sp>
      <p:sp>
        <p:nvSpPr>
          <p:cNvPr id="32" name="Rounded Rectangle 31">
            <a:extLst>
              <a:ext uri="{FF2B5EF4-FFF2-40B4-BE49-F238E27FC236}">
                <a16:creationId xmlns:a16="http://schemas.microsoft.com/office/drawing/2014/main" id="{7F00C15D-1765-49A7-BAB1-11379C9C5F33}"/>
              </a:ext>
            </a:extLst>
          </p:cNvPr>
          <p:cNvSpPr>
            <a:spLocks noGrp="1"/>
          </p:cNvSpPr>
          <p:nvPr/>
        </p:nvSpPr>
        <p:spPr>
          <a:xfrm>
            <a:off x="6172200" y="3310128"/>
            <a:ext cx="5303520" cy="1325880"/>
          </a:xfrm>
          <a:prstGeom prst="roundRect">
            <a:avLst/>
          </a:prstGeom>
          <a:solidFill>
            <a:srgbClr val="FFFFFF"/>
          </a:solidFill>
          <a:ln w="9525">
            <a:solidFill>
              <a:srgbClr val="D6DCE6"/>
            </a:solid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3" name="Rectangle 32">
            <a:extLst>
              <a:ext uri="{FF2B5EF4-FFF2-40B4-BE49-F238E27FC236}">
                <a16:creationId xmlns:a16="http://schemas.microsoft.com/office/drawing/2014/main" id="{94141DD2-136F-4EAD-9C1E-D0E827814CC2}"/>
              </a:ext>
            </a:extLst>
          </p:cNvPr>
          <p:cNvSpPr>
            <a:spLocks noGrp="1"/>
          </p:cNvSpPr>
          <p:nvPr/>
        </p:nvSpPr>
        <p:spPr>
          <a:xfrm>
            <a:off x="6172200" y="3310128"/>
            <a:ext cx="73152" cy="132588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4" name="TextBox 33">
            <a:extLst>
              <a:ext uri="{FF2B5EF4-FFF2-40B4-BE49-F238E27FC236}">
                <a16:creationId xmlns:a16="http://schemas.microsoft.com/office/drawing/2014/main" id="{5ED47867-EDB6-47B6-96AD-90149C8EBE02}"/>
              </a:ext>
            </a:extLst>
          </p:cNvPr>
          <p:cNvSpPr>
            <a:spLocks noGrp="1"/>
          </p:cNvSpPr>
          <p:nvPr/>
        </p:nvSpPr>
        <p:spPr>
          <a:xfrm>
            <a:off x="6373368" y="3511296"/>
            <a:ext cx="4937759" cy="347472"/>
          </a:xfrm>
          <a:prstGeom prst="rect">
            <a:avLst/>
          </a:prstGeom>
          <a:noFill/>
        </p:spPr>
        <p:txBody>
          <a:bodyPr wrap="square" lIns="45720" tIns="27432" rIns="45720" bIns="27432" anchor="t">
            <a:spAutoFit/>
          </a:bodyPr>
          <a:lstStyle/>
          <a:p>
            <a:pPr algn="l">
              <a:buNone/>
            </a:pPr>
            <a:r>
              <a:rPr sz="1950" b="1">
                <a:solidFill>
                  <a:srgbClr val="003399"/>
                </a:solidFill>
                <a:latin typeface="Aptos"/>
                <a:ea typeface="Aptos"/>
                <a:cs typeface="Aptos"/>
              </a:rPr>
              <a:t>EAPP + SAPP</a:t>
            </a:r>
          </a:p>
        </p:txBody>
      </p:sp>
      <p:sp>
        <p:nvSpPr>
          <p:cNvPr id="35" name="TextBox 34">
            <a:extLst>
              <a:ext uri="{FF2B5EF4-FFF2-40B4-BE49-F238E27FC236}">
                <a16:creationId xmlns:a16="http://schemas.microsoft.com/office/drawing/2014/main" id="{D6332719-96E9-4A9A-A713-3AE162EAC4B5}"/>
              </a:ext>
            </a:extLst>
          </p:cNvPr>
          <p:cNvSpPr>
            <a:spLocks noGrp="1"/>
          </p:cNvSpPr>
          <p:nvPr/>
        </p:nvSpPr>
        <p:spPr>
          <a:xfrm>
            <a:off x="6373368" y="3968496"/>
            <a:ext cx="4937759" cy="237744"/>
          </a:xfrm>
          <a:prstGeom prst="rect">
            <a:avLst/>
          </a:prstGeom>
          <a:noFill/>
        </p:spPr>
        <p:txBody>
          <a:bodyPr wrap="square" lIns="45720" tIns="27432" rIns="45720" bIns="27432" anchor="t">
            <a:spAutoFit/>
          </a:bodyPr>
          <a:lstStyle/>
          <a:p>
            <a:pPr algn="l">
              <a:buNone/>
            </a:pPr>
            <a:r>
              <a:rPr sz="910" b="1">
                <a:solidFill>
                  <a:srgbClr val="002060"/>
                </a:solidFill>
                <a:latin typeface="Aptos"/>
                <a:ea typeface="Aptos"/>
                <a:cs typeface="Aptos"/>
              </a:rPr>
              <a:t>REGIONAL MARKET</a:t>
            </a:r>
          </a:p>
        </p:txBody>
      </p:sp>
      <p:sp>
        <p:nvSpPr>
          <p:cNvPr id="36" name="TextBox 35">
            <a:extLst>
              <a:ext uri="{FF2B5EF4-FFF2-40B4-BE49-F238E27FC236}">
                <a16:creationId xmlns:a16="http://schemas.microsoft.com/office/drawing/2014/main" id="{E03DF26A-2D20-4A13-8D66-501B18B3CB72}"/>
              </a:ext>
            </a:extLst>
          </p:cNvPr>
          <p:cNvSpPr>
            <a:spLocks noGrp="1"/>
          </p:cNvSpPr>
          <p:nvPr/>
        </p:nvSpPr>
        <p:spPr>
          <a:xfrm>
            <a:off x="6373368" y="4242816"/>
            <a:ext cx="4937759" cy="378565"/>
          </a:xfrm>
          <a:prstGeom prst="rect">
            <a:avLst/>
          </a:prstGeom>
          <a:noFill/>
        </p:spPr>
        <p:txBody>
          <a:bodyPr wrap="square" lIns="45720" tIns="27432" rIns="45720" bIns="27432" anchor="t">
            <a:spAutoFit/>
          </a:bodyPr>
          <a:lstStyle/>
          <a:p>
            <a:pPr algn="l">
              <a:buNone/>
            </a:pPr>
            <a:r>
              <a:rPr sz="1050" b="0" dirty="0">
                <a:solidFill>
                  <a:srgbClr val="101F3A"/>
                </a:solidFill>
                <a:latin typeface="Aptos"/>
                <a:ea typeface="Aptos"/>
                <a:cs typeface="Aptos"/>
              </a:rPr>
              <a:t>Interconnections position TANESCO to serve domestic growth and cross-border electricity trade.</a:t>
            </a:r>
          </a:p>
        </p:txBody>
      </p:sp>
      <p:sp>
        <p:nvSpPr>
          <p:cNvPr id="37" name="Rounded Rectangle 36">
            <a:extLst>
              <a:ext uri="{FF2B5EF4-FFF2-40B4-BE49-F238E27FC236}">
                <a16:creationId xmlns:a16="http://schemas.microsoft.com/office/drawing/2014/main" id="{BD673520-54EC-43F7-9F06-75D88CBF0DC0}"/>
              </a:ext>
            </a:extLst>
          </p:cNvPr>
          <p:cNvSpPr>
            <a:spLocks noGrp="1"/>
          </p:cNvSpPr>
          <p:nvPr/>
        </p:nvSpPr>
        <p:spPr>
          <a:xfrm>
            <a:off x="566928" y="5669280"/>
            <a:ext cx="11064240" cy="365760"/>
          </a:xfrm>
          <a:prstGeom prst="round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8" name="TextBox 37">
            <a:extLst>
              <a:ext uri="{FF2B5EF4-FFF2-40B4-BE49-F238E27FC236}">
                <a16:creationId xmlns:a16="http://schemas.microsoft.com/office/drawing/2014/main" id="{C7D67E9C-B5C4-427D-A19C-73B8D9E90429}"/>
              </a:ext>
            </a:extLst>
          </p:cNvPr>
          <p:cNvSpPr>
            <a:spLocks noGrp="1"/>
          </p:cNvSpPr>
          <p:nvPr/>
        </p:nvSpPr>
        <p:spPr>
          <a:xfrm>
            <a:off x="658368" y="5751576"/>
            <a:ext cx="10881360" cy="146304"/>
          </a:xfrm>
          <a:prstGeom prst="rect">
            <a:avLst/>
          </a:prstGeom>
          <a:noFill/>
        </p:spPr>
        <p:txBody>
          <a:bodyPr wrap="square" lIns="45720" tIns="27432" rIns="45720" bIns="27432" anchor="t">
            <a:spAutoFit/>
          </a:bodyPr>
          <a:lstStyle/>
          <a:p>
            <a:pPr algn="ctr">
              <a:buNone/>
            </a:pPr>
            <a:r>
              <a:rPr sz="810" b="1">
                <a:solidFill>
                  <a:srgbClr val="FFFFFF"/>
                </a:solidFill>
                <a:latin typeface="Aptos"/>
                <a:ea typeface="Aptos"/>
                <a:cs typeface="Aptos"/>
              </a:rPr>
              <a:t>DEMAND GROWTH  +  8,000 MW TARGET  +  REGIONAL MARKET  →  STRONG CASE FOR PARTNERSHIP</a:t>
            </a:r>
          </a:p>
        </p:txBody>
      </p:sp>
      <p:pic>
        <p:nvPicPr>
          <p:cNvPr id="82" name="Picture 81"/>
          <p:cNvPicPr>
            <a:picLocks noChangeAspect="1"/>
          </p:cNvPicPr>
          <p:nvPr/>
        </p:nvPicPr>
        <p:blipFill>
          <a:blip r:embed="rId6"/>
          <a:stretch/>
        </p:blipFill>
        <p:spPr>
          <a:xfrm>
            <a:off x="499406" y="28575"/>
            <a:ext cx="2211114" cy="471488"/>
          </a:xfrm>
          <a:prstGeom prst="rect">
            <a:avLst/>
          </a:prstGeom>
        </p:spPr>
      </p:pic>
      <p:sp>
        <p:nvSpPr>
          <p:cNvPr id="43" name="Rectangle 42">
            <a:extLst>
              <a:ext uri="{FF2B5EF4-FFF2-40B4-BE49-F238E27FC236}">
                <a16:creationId xmlns:a16="http://schemas.microsoft.com/office/drawing/2014/main" id="{DFBF1A30-BC2E-4A2F-9E69-DB6C95569053}"/>
              </a:ext>
            </a:extLst>
          </p:cNvPr>
          <p:cNvSpPr>
            <a:spLocks noGrp="1"/>
          </p:cNvSpPr>
          <p:nvPr/>
        </p:nvSpPr>
        <p:spPr>
          <a:xfrm>
            <a:off x="571500" y="6076950"/>
            <a:ext cx="7620000" cy="228600"/>
          </a:xfrm>
          <a:prstGeom prst="rect">
            <a:avLst/>
          </a:prstGeom>
          <a:noFill/>
          <a:ln w="0">
            <a:noFill/>
          </a:ln>
        </p:spPr>
        <p:txBody>
          <a:bodyPr>
            <a:noAutofit/>
          </a:bodyPr>
          <a:lstStyle/>
          <a:p>
            <a:pPr>
              <a:defRPr sz="1275" b="0">
                <a:solidFill>
                  <a:srgbClr val="41556D"/>
                </a:solidFill>
                <a:latin typeface="Aptos"/>
                <a:ea typeface="Aptos"/>
                <a:cs typeface="Aptos"/>
              </a:defRPr>
            </a:pPr>
            <a:r>
              <a:rPr sz="1275" b="0">
                <a:solidFill>
                  <a:srgbClr val="41556D"/>
                </a:solidFill>
                <a:latin typeface="Aptos"/>
                <a:ea typeface="Aptos"/>
                <a:cs typeface="Aptos"/>
              </a:rPr>
              <a:t>Marietha Kileo • Head of Investment Desk, TANESCO</a:t>
            </a:r>
          </a:p>
        </p:txBody>
      </p:sp>
    </p:spTree>
    <p:extLst>
      <p:ext uri="{BB962C8B-B14F-4D97-AF65-F5344CB8AC3E}">
        <p14:creationId xmlns:p14="http://schemas.microsoft.com/office/powerpoint/2010/main" val="66941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 name="Picture 38"/>
          <p:cNvPicPr>
            <a:picLocks noChangeAspect="1"/>
          </p:cNvPicPr>
          <p:nvPr/>
        </p:nvPicPr>
        <p:blipFill>
          <a:blip r:embed="rId2"/>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02  |  OPPORTUNITIES</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Opportunities in Tanzania’s Growth Sectors</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323850"/>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425" b="0">
                <a:solidFill>
                  <a:srgbClr val="41556D"/>
                </a:solidFill>
                <a:latin typeface="Aptos"/>
                <a:ea typeface="Aptos"/>
                <a:cs typeface="Aptos"/>
              </a:rPr>
              <a:t>Productive sectors require generation, transmission, substations, distribution, storage and power-quality solutions.</a:t>
            </a:r>
          </a:p>
        </p:txBody>
      </p:sp>
      <p:pic>
        <p:nvPicPr>
          <p:cNvPr id="51" name="Picture 7"/>
          <p:cNvPicPr>
            <a:picLocks noChangeAspect="1"/>
          </p:cNvPicPr>
          <p:nvPr/>
        </p:nvPicPr>
        <p:blipFill>
          <a:blip r:embed="rId3"/>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53" name="Picture 9"/>
          <p:cNvPicPr>
            <a:picLocks noChangeAspect="1"/>
          </p:cNvPicPr>
          <p:nvPr/>
        </p:nvPicPr>
        <p:blipFill>
          <a:blip r:embed="rId4"/>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2 / 7</a:t>
            </a:r>
          </a:p>
        </p:txBody>
      </p:sp>
      <p:sp>
        <p:nvSpPr>
          <p:cNvPr id="15" name="Rounded Rectangle 14"/>
          <p:cNvSpPr/>
          <p:nvPr/>
        </p:nvSpPr>
        <p:spPr>
          <a:xfrm>
            <a:off x="502920" y="1847088"/>
            <a:ext cx="2697480" cy="3273552"/>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ectangle 15"/>
          <p:cNvSpPr/>
          <p:nvPr/>
        </p:nvSpPr>
        <p:spPr>
          <a:xfrm>
            <a:off x="502920" y="1847088"/>
            <a:ext cx="91440" cy="3273552"/>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04088" y="1984248"/>
            <a:ext cx="2377440" cy="411480"/>
          </a:xfrm>
          <a:prstGeom prst="rect">
            <a:avLst/>
          </a:prstGeom>
          <a:noFill/>
        </p:spPr>
        <p:txBody>
          <a:bodyPr wrap="square" lIns="45720" tIns="27432" rIns="45720" bIns="27432" anchor="t">
            <a:spAutoFit/>
          </a:bodyPr>
          <a:lstStyle/>
          <a:p>
            <a:pPr algn="l"/>
            <a:r>
              <a:rPr sz="1030" b="1">
                <a:solidFill>
                  <a:srgbClr val="002060"/>
                </a:solidFill>
                <a:latin typeface="Aptos"/>
              </a:rPr>
              <a:t>MINING &amp; MINERAL PROCESSING</a:t>
            </a:r>
          </a:p>
        </p:txBody>
      </p:sp>
      <p:sp>
        <p:nvSpPr>
          <p:cNvPr id="18" name="TextBox 17"/>
          <p:cNvSpPr txBox="1"/>
          <p:nvPr/>
        </p:nvSpPr>
        <p:spPr>
          <a:xfrm>
            <a:off x="704088" y="2487168"/>
            <a:ext cx="2404872" cy="2560320"/>
          </a:xfrm>
          <a:prstGeom prst="rect">
            <a:avLst/>
          </a:prstGeom>
          <a:noFill/>
        </p:spPr>
        <p:txBody>
          <a:bodyPr wrap="square" lIns="73152" rIns="73152">
            <a:spAutoFit/>
          </a:bodyPr>
          <a:lstStyle/>
          <a:p>
            <a:pPr>
              <a:spcBef>
                <a:spcPts val="0"/>
              </a:spcBef>
              <a:spcAft>
                <a:spcPts val="700"/>
              </a:spcAft>
            </a:pPr>
            <a:r>
              <a:rPr sz="1100" b="1" dirty="0">
                <a:solidFill>
                  <a:srgbClr val="101F3A"/>
                </a:solidFill>
                <a:latin typeface="Aptos"/>
              </a:rPr>
              <a:t>Large loads are already emerging.</a:t>
            </a:r>
            <a:endParaRPr sz="1200" b="0" dirty="0">
              <a:solidFill>
                <a:srgbClr val="101F3A"/>
              </a:solidFill>
              <a:latin typeface="Aptos"/>
            </a:endParaRPr>
          </a:p>
          <a:p>
            <a:pPr>
              <a:spcBef>
                <a:spcPts val="0"/>
              </a:spcBef>
              <a:spcAft>
                <a:spcPts val="700"/>
              </a:spcAft>
            </a:pPr>
            <a:r>
              <a:rPr sz="1100" b="0" dirty="0">
                <a:solidFill>
                  <a:srgbClr val="101F3A"/>
                </a:solidFill>
                <a:latin typeface="Aptos"/>
              </a:rPr>
              <a:t>Mining expansion and mineral value addition require reliable, high-capacity power.</a:t>
            </a:r>
            <a:endParaRPr sz="1200" b="0" dirty="0">
              <a:solidFill>
                <a:srgbClr val="101F3A"/>
              </a:solidFill>
              <a:latin typeface="Aptos"/>
            </a:endParaRPr>
          </a:p>
          <a:p>
            <a:pPr>
              <a:spcBef>
                <a:spcPts val="0"/>
              </a:spcBef>
              <a:spcAft>
                <a:spcPts val="700"/>
              </a:spcAft>
            </a:pPr>
            <a:r>
              <a:rPr sz="1100" b="0" dirty="0">
                <a:solidFill>
                  <a:srgbClr val="101F3A"/>
                </a:solidFill>
                <a:latin typeface="Aptos"/>
              </a:rPr>
              <a:t>2026 examples: GGM • Shanta • Chunya • Mahenge</a:t>
            </a:r>
            <a:endParaRPr sz="1200" b="0" dirty="0">
              <a:solidFill>
                <a:srgbClr val="101F3A"/>
              </a:solidFill>
              <a:latin typeface="Aptos"/>
            </a:endParaRPr>
          </a:p>
          <a:p>
            <a:pPr>
              <a:spcBef>
                <a:spcPts val="0"/>
              </a:spcBef>
              <a:spcAft>
                <a:spcPts val="700"/>
              </a:spcAft>
            </a:pPr>
            <a:r>
              <a:rPr sz="1100" b="1" dirty="0">
                <a:solidFill>
                  <a:srgbClr val="101F3A"/>
                </a:solidFill>
                <a:latin typeface="Aptos"/>
              </a:rPr>
              <a:t>ENERGY NEED: Grid connections • HV lines • substations • supply for processing</a:t>
            </a:r>
            <a:endParaRPr sz="1200" b="0" dirty="0">
              <a:solidFill>
                <a:srgbClr val="101F3A"/>
              </a:solidFill>
              <a:latin typeface="Aptos"/>
            </a:endParaRPr>
          </a:p>
        </p:txBody>
      </p:sp>
      <p:sp>
        <p:nvSpPr>
          <p:cNvPr id="19" name="Rounded Rectangle 18"/>
          <p:cNvSpPr/>
          <p:nvPr/>
        </p:nvSpPr>
        <p:spPr>
          <a:xfrm>
            <a:off x="3401568" y="1847088"/>
            <a:ext cx="2697480" cy="3273552"/>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ectangle 19"/>
          <p:cNvSpPr/>
          <p:nvPr/>
        </p:nvSpPr>
        <p:spPr>
          <a:xfrm>
            <a:off x="3401568" y="1847088"/>
            <a:ext cx="91440" cy="3273552"/>
          </a:xfrm>
          <a:prstGeom prst="rect">
            <a:avLst/>
          </a:prstGeom>
          <a:solidFill>
            <a:srgbClr val="F26F21"/>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3602736" y="1984248"/>
            <a:ext cx="2377440" cy="411480"/>
          </a:xfrm>
          <a:prstGeom prst="rect">
            <a:avLst/>
          </a:prstGeom>
          <a:noFill/>
        </p:spPr>
        <p:txBody>
          <a:bodyPr wrap="square" lIns="45720" tIns="27432" rIns="45720" bIns="27432" anchor="t">
            <a:spAutoFit/>
          </a:bodyPr>
          <a:lstStyle/>
          <a:p>
            <a:pPr algn="l"/>
            <a:r>
              <a:rPr sz="1030" b="1">
                <a:solidFill>
                  <a:srgbClr val="002060"/>
                </a:solidFill>
                <a:latin typeface="Aptos"/>
              </a:rPr>
              <a:t>AGRIBUSINESS &amp; VALUE ADDITION</a:t>
            </a:r>
          </a:p>
        </p:txBody>
      </p:sp>
      <p:sp>
        <p:nvSpPr>
          <p:cNvPr id="22" name="TextBox 21"/>
          <p:cNvSpPr txBox="1"/>
          <p:nvPr/>
        </p:nvSpPr>
        <p:spPr>
          <a:xfrm>
            <a:off x="3589020" y="2487168"/>
            <a:ext cx="2404872" cy="2560320"/>
          </a:xfrm>
          <a:prstGeom prst="rect">
            <a:avLst/>
          </a:prstGeom>
          <a:noFill/>
        </p:spPr>
        <p:txBody>
          <a:bodyPr wrap="square" lIns="73152" rIns="73152">
            <a:spAutoFit/>
          </a:bodyPr>
          <a:lstStyle/>
          <a:p>
            <a:pPr>
              <a:spcBef>
                <a:spcPts val="0"/>
              </a:spcBef>
              <a:spcAft>
                <a:spcPts val="700"/>
              </a:spcAft>
            </a:pPr>
            <a:r>
              <a:rPr sz="1100" b="1" dirty="0">
                <a:solidFill>
                  <a:srgbClr val="101F3A"/>
                </a:solidFill>
                <a:latin typeface="Aptos"/>
              </a:rPr>
              <a:t>Power across the value chain</a:t>
            </a:r>
          </a:p>
          <a:p>
            <a:pPr>
              <a:spcBef>
                <a:spcPts val="0"/>
              </a:spcBef>
              <a:spcAft>
                <a:spcPts val="700"/>
              </a:spcAft>
            </a:pPr>
            <a:r>
              <a:rPr sz="1100" b="0" dirty="0">
                <a:solidFill>
                  <a:srgbClr val="101F3A"/>
                </a:solidFill>
                <a:latin typeface="Aptos"/>
              </a:rPr>
              <a:t>Electricity enables agriculture to move from production into higher-value activities.</a:t>
            </a:r>
          </a:p>
          <a:p>
            <a:pPr>
              <a:spcBef>
                <a:spcPts val="0"/>
              </a:spcBef>
              <a:spcAft>
                <a:spcPts val="700"/>
              </a:spcAft>
            </a:pPr>
            <a:r>
              <a:rPr sz="1100" b="0" dirty="0">
                <a:solidFill>
                  <a:srgbClr val="101F3A"/>
                </a:solidFill>
                <a:latin typeface="Aptos"/>
              </a:rPr>
              <a:t>Demand drivers: irrigation &amp; pumping • agro-processing • cold storage &amp; warehouses</a:t>
            </a:r>
          </a:p>
          <a:p>
            <a:pPr>
              <a:spcBef>
                <a:spcPts val="0"/>
              </a:spcBef>
              <a:spcAft>
                <a:spcPts val="700"/>
              </a:spcAft>
            </a:pPr>
            <a:r>
              <a:rPr sz="1100" b="1" dirty="0">
                <a:solidFill>
                  <a:srgbClr val="101F3A"/>
                </a:solidFill>
                <a:latin typeface="Aptos"/>
              </a:rPr>
              <a:t>ENERGY NEED: Grid extensions • substations • distribution networks</a:t>
            </a:r>
          </a:p>
        </p:txBody>
      </p:sp>
      <p:sp>
        <p:nvSpPr>
          <p:cNvPr id="23" name="Rounded Rectangle 22"/>
          <p:cNvSpPr/>
          <p:nvPr/>
        </p:nvSpPr>
        <p:spPr>
          <a:xfrm>
            <a:off x="6300216" y="1847088"/>
            <a:ext cx="2697480" cy="3273552"/>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Rectangle 23"/>
          <p:cNvSpPr/>
          <p:nvPr/>
        </p:nvSpPr>
        <p:spPr>
          <a:xfrm>
            <a:off x="6300216" y="1847088"/>
            <a:ext cx="91440" cy="3273552"/>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6501383" y="1984248"/>
            <a:ext cx="2377440" cy="411480"/>
          </a:xfrm>
          <a:prstGeom prst="rect">
            <a:avLst/>
          </a:prstGeom>
          <a:noFill/>
        </p:spPr>
        <p:txBody>
          <a:bodyPr wrap="square" lIns="45720" tIns="27432" rIns="45720" bIns="27432" anchor="t">
            <a:spAutoFit/>
          </a:bodyPr>
          <a:lstStyle/>
          <a:p>
            <a:pPr algn="l"/>
            <a:r>
              <a:rPr sz="1030" b="1">
                <a:solidFill>
                  <a:srgbClr val="002060"/>
                </a:solidFill>
                <a:latin typeface="Aptos"/>
              </a:rPr>
              <a:t>DIGITAL ECONOMY</a:t>
            </a:r>
          </a:p>
        </p:txBody>
      </p:sp>
      <p:sp>
        <p:nvSpPr>
          <p:cNvPr id="26" name="TextBox 25"/>
          <p:cNvSpPr txBox="1"/>
          <p:nvPr/>
        </p:nvSpPr>
        <p:spPr>
          <a:xfrm>
            <a:off x="6446520" y="2487168"/>
            <a:ext cx="2404872" cy="2560320"/>
          </a:xfrm>
          <a:prstGeom prst="rect">
            <a:avLst/>
          </a:prstGeom>
          <a:noFill/>
        </p:spPr>
        <p:txBody>
          <a:bodyPr wrap="square" lIns="73152" rIns="73152">
            <a:spAutoFit/>
          </a:bodyPr>
          <a:lstStyle/>
          <a:p>
            <a:pPr>
              <a:spcBef>
                <a:spcPts val="0"/>
              </a:spcBef>
              <a:spcAft>
                <a:spcPts val="700"/>
              </a:spcAft>
            </a:pPr>
            <a:r>
              <a:rPr sz="1100" b="1" dirty="0">
                <a:solidFill>
                  <a:srgbClr val="101F3A"/>
                </a:solidFill>
                <a:latin typeface="Aptos"/>
              </a:rPr>
              <a:t>Data centres = 24/7 demand</a:t>
            </a:r>
            <a:endParaRPr lang="en-US" sz="1200" b="0" dirty="0">
              <a:solidFill>
                <a:srgbClr val="101F3A"/>
              </a:solidFill>
              <a:latin typeface="Aptos"/>
            </a:endParaRPr>
          </a:p>
          <a:p>
            <a:pPr>
              <a:spcBef>
                <a:spcPts val="0"/>
              </a:spcBef>
              <a:spcAft>
                <a:spcPts val="700"/>
              </a:spcAft>
            </a:pPr>
            <a:r>
              <a:rPr sz="1100" b="0" dirty="0">
                <a:solidFill>
                  <a:srgbClr val="101F3A"/>
                </a:solidFill>
                <a:latin typeface="Aptos"/>
              </a:rPr>
              <a:t>Data centres create large, continuous and quality-sensitive electricity loads.</a:t>
            </a:r>
            <a:endParaRPr lang="en-US" sz="1200" b="0" dirty="0">
              <a:solidFill>
                <a:srgbClr val="101F3A"/>
              </a:solidFill>
              <a:latin typeface="Aptos"/>
            </a:endParaRPr>
          </a:p>
          <a:p>
            <a:pPr>
              <a:spcBef>
                <a:spcPts val="0"/>
              </a:spcBef>
              <a:spcAft>
                <a:spcPts val="700"/>
              </a:spcAft>
            </a:pPr>
            <a:r>
              <a:rPr sz="1100" b="0" dirty="0">
                <a:solidFill>
                  <a:srgbClr val="101F3A"/>
                </a:solidFill>
                <a:latin typeface="Aptos"/>
              </a:rPr>
              <a:t>Investor requirements: high-capacity supply • redundant connections • power quality &amp; BESS</a:t>
            </a:r>
            <a:endParaRPr lang="en-US" sz="1200" b="0" dirty="0">
              <a:solidFill>
                <a:srgbClr val="101F3A"/>
              </a:solidFill>
              <a:latin typeface="Aptos"/>
            </a:endParaRPr>
          </a:p>
          <a:p>
            <a:pPr>
              <a:spcBef>
                <a:spcPts val="0"/>
              </a:spcBef>
              <a:spcAft>
                <a:spcPts val="700"/>
              </a:spcAft>
            </a:pPr>
            <a:r>
              <a:rPr sz="1100" b="1" dirty="0">
                <a:solidFill>
                  <a:srgbClr val="101F3A"/>
                </a:solidFill>
                <a:latin typeface="Aptos"/>
              </a:rPr>
              <a:t>ENERGY NEED: Dedicated, scalable power infrastructure</a:t>
            </a:r>
            <a:endParaRPr lang="en-US" sz="1200" b="0" dirty="0">
              <a:solidFill>
                <a:srgbClr val="101F3A"/>
              </a:solidFill>
              <a:latin typeface="Aptos"/>
            </a:endParaRPr>
          </a:p>
        </p:txBody>
      </p:sp>
      <p:sp>
        <p:nvSpPr>
          <p:cNvPr id="27" name="Rounded Rectangle 26"/>
          <p:cNvSpPr/>
          <p:nvPr/>
        </p:nvSpPr>
        <p:spPr>
          <a:xfrm>
            <a:off x="9198864" y="1847088"/>
            <a:ext cx="2697480" cy="3273552"/>
          </a:xfrm>
          <a:prstGeom prst="roundRect">
            <a:avLst/>
          </a:prstGeom>
          <a:solidFill>
            <a:srgbClr val="F8FAFC"/>
          </a:solidFill>
          <a:ln w="9525">
            <a:solidFill>
              <a:srgbClr val="DAE1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Rectangle 27"/>
          <p:cNvSpPr/>
          <p:nvPr/>
        </p:nvSpPr>
        <p:spPr>
          <a:xfrm>
            <a:off x="9198864" y="1847088"/>
            <a:ext cx="91440" cy="3273552"/>
          </a:xfrm>
          <a:prstGeom prst="rect">
            <a:avLst/>
          </a:prstGeom>
          <a:solidFill>
            <a:srgbClr val="008FA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xtBox 28"/>
          <p:cNvSpPr txBox="1"/>
          <p:nvPr/>
        </p:nvSpPr>
        <p:spPr>
          <a:xfrm>
            <a:off x="9400032" y="1984248"/>
            <a:ext cx="2377440" cy="411480"/>
          </a:xfrm>
          <a:prstGeom prst="rect">
            <a:avLst/>
          </a:prstGeom>
          <a:noFill/>
        </p:spPr>
        <p:txBody>
          <a:bodyPr wrap="square" lIns="45720" tIns="27432" rIns="45720" bIns="27432" anchor="t">
            <a:spAutoFit/>
          </a:bodyPr>
          <a:lstStyle/>
          <a:p>
            <a:pPr algn="l"/>
            <a:r>
              <a:rPr sz="1030" b="1">
                <a:solidFill>
                  <a:srgbClr val="002060"/>
                </a:solidFill>
                <a:latin typeface="Aptos"/>
              </a:rPr>
              <a:t>REGIONAL POWER MARKET</a:t>
            </a:r>
          </a:p>
        </p:txBody>
      </p:sp>
      <p:sp>
        <p:nvSpPr>
          <p:cNvPr id="30" name="TextBox 29"/>
          <p:cNvSpPr txBox="1"/>
          <p:nvPr/>
        </p:nvSpPr>
        <p:spPr>
          <a:xfrm>
            <a:off x="9363456" y="2487168"/>
            <a:ext cx="2404872" cy="2560320"/>
          </a:xfrm>
          <a:prstGeom prst="rect">
            <a:avLst/>
          </a:prstGeom>
          <a:noFill/>
        </p:spPr>
        <p:txBody>
          <a:bodyPr wrap="square" lIns="73152" rIns="73152">
            <a:spAutoFit/>
          </a:bodyPr>
          <a:lstStyle/>
          <a:p>
            <a:pPr>
              <a:spcBef>
                <a:spcPts val="0"/>
              </a:spcBef>
              <a:spcAft>
                <a:spcPts val="700"/>
              </a:spcAft>
            </a:pPr>
            <a:r>
              <a:rPr sz="1100" b="1" dirty="0">
                <a:solidFill>
                  <a:srgbClr val="101F3A"/>
                </a:solidFill>
                <a:latin typeface="Aptos"/>
              </a:rPr>
              <a:t>A market beyond Tanzania</a:t>
            </a:r>
          </a:p>
          <a:p>
            <a:pPr>
              <a:spcBef>
                <a:spcPts val="0"/>
              </a:spcBef>
              <a:spcAft>
                <a:spcPts val="700"/>
              </a:spcAft>
            </a:pPr>
            <a:r>
              <a:rPr sz="1100" b="0" dirty="0">
                <a:solidFill>
                  <a:srgbClr val="101F3A"/>
                </a:solidFill>
                <a:latin typeface="Aptos"/>
              </a:rPr>
              <a:t>Interconnections position the power sector to serve domestic and cross-border demand.</a:t>
            </a:r>
          </a:p>
          <a:p>
            <a:pPr>
              <a:spcBef>
                <a:spcPts val="0"/>
              </a:spcBef>
              <a:spcAft>
                <a:spcPts val="700"/>
              </a:spcAft>
            </a:pPr>
            <a:r>
              <a:rPr sz="1100" b="0" dirty="0">
                <a:solidFill>
                  <a:srgbClr val="101F3A"/>
                </a:solidFill>
                <a:latin typeface="Aptos"/>
              </a:rPr>
              <a:t>Market access: EAPP • SAPP • cross-border electricity trade</a:t>
            </a:r>
          </a:p>
          <a:p>
            <a:pPr>
              <a:spcBef>
                <a:spcPts val="0"/>
              </a:spcBef>
              <a:spcAft>
                <a:spcPts val="700"/>
              </a:spcAft>
            </a:pPr>
            <a:r>
              <a:rPr sz="1100" b="1" dirty="0">
                <a:solidFill>
                  <a:srgbClr val="101F3A"/>
                </a:solidFill>
                <a:latin typeface="Aptos"/>
              </a:rPr>
              <a:t>ENERGY NEED: Interconnectors • transmission expansion • tradable generation capacity</a:t>
            </a:r>
          </a:p>
        </p:txBody>
      </p:sp>
      <p:sp>
        <p:nvSpPr>
          <p:cNvPr id="37" name="Rounded Rectangle 36">
            <a:extLst>
              <a:ext uri="{FF2B5EF4-FFF2-40B4-BE49-F238E27FC236}">
                <a16:creationId xmlns:a16="http://schemas.microsoft.com/office/drawing/2014/main" id="{BD673520-54EC-43F7-9F06-75D88CBF0DC0}"/>
              </a:ext>
            </a:extLst>
          </p:cNvPr>
          <p:cNvSpPr>
            <a:spLocks noGrp="1"/>
          </p:cNvSpPr>
          <p:nvPr/>
        </p:nvSpPr>
        <p:spPr>
          <a:xfrm>
            <a:off x="566928" y="5669280"/>
            <a:ext cx="11064240" cy="365760"/>
          </a:xfrm>
          <a:prstGeom prst="round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8" name="TextBox 37">
            <a:extLst>
              <a:ext uri="{FF2B5EF4-FFF2-40B4-BE49-F238E27FC236}">
                <a16:creationId xmlns:a16="http://schemas.microsoft.com/office/drawing/2014/main" id="{C7D67E9C-B5C4-427D-A19C-73B8D9E90429}"/>
              </a:ext>
            </a:extLst>
          </p:cNvPr>
          <p:cNvSpPr>
            <a:spLocks noGrp="1"/>
          </p:cNvSpPr>
          <p:nvPr/>
        </p:nvSpPr>
        <p:spPr>
          <a:xfrm>
            <a:off x="658368" y="5751576"/>
            <a:ext cx="10881360" cy="146304"/>
          </a:xfrm>
          <a:prstGeom prst="rect">
            <a:avLst/>
          </a:prstGeom>
          <a:noFill/>
        </p:spPr>
        <p:txBody>
          <a:bodyPr wrap="square" lIns="45720" tIns="27432" rIns="45720" bIns="27432" anchor="t">
            <a:spAutoFit/>
          </a:bodyPr>
          <a:lstStyle/>
          <a:p>
            <a:pPr algn="ctr">
              <a:buNone/>
            </a:pPr>
            <a:r>
              <a:rPr sz="810" b="1">
                <a:solidFill>
                  <a:srgbClr val="FFFFFF"/>
                </a:solidFill>
                <a:latin typeface="Aptos"/>
                <a:ea typeface="Aptos"/>
                <a:cs typeface="Aptos"/>
              </a:rPr>
              <a:t>WHAT THIS CREATES: GENERATION + TRANSMISSION + SUBSTATIONS + DISTRIBUTION + STORAGE  →  INVESTMENT OPPORTUNITY</a:t>
            </a:r>
          </a:p>
        </p:txBody>
      </p:sp>
      <p:pic>
        <p:nvPicPr>
          <p:cNvPr id="82" name="Picture 81"/>
          <p:cNvPicPr>
            <a:picLocks noChangeAspect="1"/>
          </p:cNvPicPr>
          <p:nvPr/>
        </p:nvPicPr>
        <p:blipFill>
          <a:blip r:embed="rId5"/>
          <a:stretch/>
        </p:blipFill>
        <p:spPr>
          <a:xfrm>
            <a:off x="499406" y="28575"/>
            <a:ext cx="2211114" cy="471488"/>
          </a:xfrm>
          <a:prstGeom prst="rect">
            <a:avLst/>
          </a:prstGeom>
        </p:spPr>
      </p:pic>
    </p:spTree>
    <p:extLst>
      <p:ext uri="{BB962C8B-B14F-4D97-AF65-F5344CB8AC3E}">
        <p14:creationId xmlns:p14="http://schemas.microsoft.com/office/powerpoint/2010/main" val="669413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Picture 38"/>
          <p:cNvPicPr>
            <a:picLocks noChangeAspect="1"/>
          </p:cNvPicPr>
          <p:nvPr/>
        </p:nvPicPr>
        <p:blipFill>
          <a:blip r:embed="rId3"/>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03  |  EU PIPELINE</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Priority Projects for the EU Mission</a:t>
            </a:r>
          </a:p>
        </p:txBody>
      </p:sp>
      <p:pic>
        <p:nvPicPr>
          <p:cNvPr id="53" name="Picture 7"/>
          <p:cNvPicPr>
            <a:picLocks noChangeAspect="1"/>
          </p:cNvPicPr>
          <p:nvPr/>
        </p:nvPicPr>
        <p:blipFill>
          <a:blip r:embed="rId4"/>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55" name="Picture 9"/>
          <p:cNvPicPr>
            <a:picLocks noChangeAspect="1"/>
          </p:cNvPicPr>
          <p:nvPr/>
        </p:nvPicPr>
        <p:blipFill>
          <a:blip r:embed="rId5"/>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3 / 7</a:t>
            </a:r>
          </a:p>
        </p:txBody>
      </p:sp>
      <p:pic>
        <p:nvPicPr>
          <p:cNvPr id="60" name="Picture 59"/>
          <p:cNvPicPr>
            <a:picLocks noChangeAspect="1"/>
          </p:cNvPicPr>
          <p:nvPr/>
        </p:nvPicPr>
        <p:blipFill>
          <a:blip r:embed="rId6"/>
          <a:stretch/>
        </p:blipFill>
        <p:spPr>
          <a:xfrm>
            <a:off x="499406" y="28575"/>
            <a:ext cx="2211114" cy="471488"/>
          </a:xfrm>
          <a:prstGeom prst="rect">
            <a:avLst/>
          </a:prstGeom>
        </p:spPr>
      </p:pic>
      <p:graphicFrame>
        <p:nvGraphicFramePr>
          <p:cNvPr id="61" name="Table 60"/>
          <p:cNvGraphicFramePr/>
          <p:nvPr/>
        </p:nvGraphicFramePr>
        <p:xfrm>
          <a:off x="571500" y="1714500"/>
          <a:ext cx="10953750" cy="3858813"/>
        </p:xfrm>
        <a:graphic>
          <a:graphicData uri="http://schemas.openxmlformats.org/drawingml/2006/table">
            <a:tbl>
              <a:tblPr/>
              <a:tblGrid>
                <a:gridCol w="3619500">
                  <a:extLst>
                    <a:ext uri="{9D8B030D-6E8A-4147-A177-3AD203B41FA5}">
                      <a16:colId xmlns:a16="http://schemas.microsoft.com/office/drawing/2014/main" val="20000"/>
                    </a:ext>
                  </a:extLst>
                </a:gridCol>
                <a:gridCol w="1571625">
                  <a:extLst>
                    <a:ext uri="{9D8B030D-6E8A-4147-A177-3AD203B41FA5}">
                      <a16:colId xmlns:a16="http://schemas.microsoft.com/office/drawing/2014/main" val="20001"/>
                    </a:ext>
                  </a:extLst>
                </a:gridCol>
                <a:gridCol w="1666875">
                  <a:extLst>
                    <a:ext uri="{9D8B030D-6E8A-4147-A177-3AD203B41FA5}">
                      <a16:colId xmlns:a16="http://schemas.microsoft.com/office/drawing/2014/main" val="20002"/>
                    </a:ext>
                  </a:extLst>
                </a:gridCol>
                <a:gridCol w="4095750">
                  <a:extLst>
                    <a:ext uri="{9D8B030D-6E8A-4147-A177-3AD203B41FA5}">
                      <a16:colId xmlns:a16="http://schemas.microsoft.com/office/drawing/2014/main" val="20003"/>
                    </a:ext>
                  </a:extLst>
                </a:gridCol>
              </a:tblGrid>
              <a:tr h="418042">
                <a:tc>
                  <a:txBody>
                    <a:bodyPr/>
                    <a:lstStyle/>
                    <a:p>
                      <a:r>
                        <a:rPr sz="1388" b="1">
                          <a:solidFill>
                            <a:srgbClr val="FFFFFF"/>
                          </a:solidFill>
                          <a:latin typeface="Aptos"/>
                          <a:ea typeface="Aptos"/>
                          <a:cs typeface="Aptos"/>
                        </a:rPr>
                        <a:t>PROJECT</a:t>
                      </a:r>
                    </a:p>
                  </a:txBody>
                  <a:tcPr>
                    <a:solidFill>
                      <a:srgbClr val="006B4F"/>
                    </a:solidFill>
                  </a:tcPr>
                </a:tc>
                <a:tc>
                  <a:txBody>
                    <a:bodyPr/>
                    <a:lstStyle/>
                    <a:p>
                      <a:r>
                        <a:rPr sz="1388" b="1">
                          <a:solidFill>
                            <a:srgbClr val="FFFFFF"/>
                          </a:solidFill>
                          <a:latin typeface="Aptos"/>
                          <a:ea typeface="Aptos"/>
                          <a:cs typeface="Aptos"/>
                        </a:rPr>
                        <a:t>CATEGORY</a:t>
                      </a:r>
                    </a:p>
                  </a:txBody>
                  <a:tcPr>
                    <a:solidFill>
                      <a:srgbClr val="006B4F"/>
                    </a:solidFill>
                  </a:tcPr>
                </a:tc>
                <a:tc>
                  <a:txBody>
                    <a:bodyPr/>
                    <a:lstStyle/>
                    <a:p>
                      <a:r>
                        <a:rPr sz="1388" b="1">
                          <a:solidFill>
                            <a:srgbClr val="FFFFFF"/>
                          </a:solidFill>
                          <a:latin typeface="Aptos"/>
                          <a:ea typeface="Aptos"/>
                          <a:cs typeface="Aptos"/>
                        </a:rPr>
                        <a:t>COST</a:t>
                      </a:r>
                    </a:p>
                  </a:txBody>
                  <a:tcPr>
                    <a:solidFill>
                      <a:srgbClr val="006B4F"/>
                    </a:solidFill>
                  </a:tcPr>
                </a:tc>
                <a:tc>
                  <a:txBody>
                    <a:bodyPr/>
                    <a:lstStyle/>
                    <a:p>
                      <a:r>
                        <a:rPr sz="1388" b="1">
                          <a:solidFill>
                            <a:srgbClr val="FFFFFF"/>
                          </a:solidFill>
                          <a:latin typeface="Aptos"/>
                          <a:ea typeface="Aptos"/>
                          <a:cs typeface="Aptos"/>
                        </a:rPr>
                        <a:t>WHAT IS NEEDED</a:t>
                      </a:r>
                    </a:p>
                  </a:txBody>
                  <a:tcPr>
                    <a:solidFill>
                      <a:srgbClr val="006B4F"/>
                    </a:solidFill>
                  </a:tcPr>
                </a:tc>
                <a:extLst>
                  <a:ext uri="{0D108BD9-81ED-4DB2-BD59-A6C34878D82A}">
                    <a16:rowId xmlns:a16="http://schemas.microsoft.com/office/drawing/2014/main" val="10000"/>
                  </a:ext>
                </a:extLst>
              </a:tr>
              <a:tr h="418042">
                <a:tc>
                  <a:txBody>
                    <a:bodyPr/>
                    <a:lstStyle/>
                    <a:p>
                      <a:r>
                        <a:rPr sz="1388" b="0">
                          <a:solidFill>
                            <a:srgbClr val="002565"/>
                          </a:solidFill>
                          <a:latin typeface="Aptos"/>
                          <a:ea typeface="Aptos"/>
                          <a:cs typeface="Aptos"/>
                        </a:rPr>
                        <a:t>Rumakali hydro, 222 MW + 64 km 220 kV line</a:t>
                      </a:r>
                    </a:p>
                  </a:txBody>
                  <a:tcPr>
                    <a:solidFill>
                      <a:srgbClr val="FFFFFF"/>
                    </a:solidFill>
                  </a:tcPr>
                </a:tc>
                <a:tc>
                  <a:txBody>
                    <a:bodyPr/>
                    <a:lstStyle/>
                    <a:p>
                      <a:r>
                        <a:rPr sz="1388" b="0">
                          <a:solidFill>
                            <a:srgbClr val="002565"/>
                          </a:solidFill>
                          <a:latin typeface="Aptos"/>
                          <a:ea typeface="Aptos"/>
                          <a:cs typeface="Aptos"/>
                        </a:rPr>
                        <a:t>Generation</a:t>
                      </a:r>
                    </a:p>
                  </a:txBody>
                  <a:tcPr>
                    <a:solidFill>
                      <a:srgbClr val="FFFFFF"/>
                    </a:solidFill>
                  </a:tcPr>
                </a:tc>
                <a:tc>
                  <a:txBody>
                    <a:bodyPr/>
                    <a:lstStyle/>
                    <a:p>
                      <a:r>
                        <a:rPr sz="1388" b="1">
                          <a:solidFill>
                            <a:srgbClr val="002565"/>
                          </a:solidFill>
                          <a:latin typeface="Aptos"/>
                          <a:ea typeface="Aptos"/>
                          <a:cs typeface="Aptos"/>
                        </a:rPr>
                        <a:t>US$634.50m</a:t>
                      </a:r>
                    </a:p>
                  </a:txBody>
                  <a:tcPr>
                    <a:solidFill>
                      <a:srgbClr val="FFFFFF"/>
                    </a:solidFill>
                  </a:tcPr>
                </a:tc>
                <a:tc>
                  <a:txBody>
                    <a:bodyPr/>
                    <a:lstStyle/>
                    <a:p>
                      <a:r>
                        <a:rPr sz="1388" b="0">
                          <a:solidFill>
                            <a:srgbClr val="002565"/>
                          </a:solidFill>
                          <a:latin typeface="Aptos"/>
                          <a:ea typeface="Aptos"/>
                          <a:cs typeface="Aptos"/>
                        </a:rPr>
                        <a:t>Resettlement and financing / PPP assessment</a:t>
                      </a:r>
                    </a:p>
                  </a:txBody>
                  <a:tcPr>
                    <a:solidFill>
                      <a:srgbClr val="FFFFFF"/>
                    </a:solidFill>
                  </a:tcPr>
                </a:tc>
                <a:extLst>
                  <a:ext uri="{0D108BD9-81ED-4DB2-BD59-A6C34878D82A}">
                    <a16:rowId xmlns:a16="http://schemas.microsoft.com/office/drawing/2014/main" val="10001"/>
                  </a:ext>
                </a:extLst>
              </a:tr>
              <a:tr h="418042">
                <a:tc>
                  <a:txBody>
                    <a:bodyPr/>
                    <a:lstStyle/>
                    <a:p>
                      <a:r>
                        <a:rPr sz="1388" b="0">
                          <a:solidFill>
                            <a:srgbClr val="002565"/>
                          </a:solidFill>
                          <a:latin typeface="Aptos"/>
                          <a:ea typeface="Aptos"/>
                          <a:cs typeface="Aptos"/>
                        </a:rPr>
                        <a:t>Manyoni Solar PV, 100 MWp</a:t>
                      </a:r>
                    </a:p>
                  </a:txBody>
                  <a:tcPr>
                    <a:solidFill>
                      <a:srgbClr val="F3F7F8"/>
                    </a:solidFill>
                  </a:tcPr>
                </a:tc>
                <a:tc>
                  <a:txBody>
                    <a:bodyPr/>
                    <a:lstStyle/>
                    <a:p>
                      <a:r>
                        <a:rPr sz="1388" b="0">
                          <a:solidFill>
                            <a:srgbClr val="002565"/>
                          </a:solidFill>
                          <a:latin typeface="Aptos"/>
                          <a:ea typeface="Aptos"/>
                          <a:cs typeface="Aptos"/>
                        </a:rPr>
                        <a:t>Generation</a:t>
                      </a:r>
                    </a:p>
                  </a:txBody>
                  <a:tcPr>
                    <a:solidFill>
                      <a:srgbClr val="F3F7F8"/>
                    </a:solidFill>
                  </a:tcPr>
                </a:tc>
                <a:tc>
                  <a:txBody>
                    <a:bodyPr/>
                    <a:lstStyle/>
                    <a:p>
                      <a:r>
                        <a:rPr sz="1388" b="1">
                          <a:solidFill>
                            <a:srgbClr val="002565"/>
                          </a:solidFill>
                          <a:latin typeface="Aptos"/>
                          <a:ea typeface="Aptos"/>
                          <a:cs typeface="Aptos"/>
                        </a:rPr>
                        <a:t>US$79.60m</a:t>
                      </a:r>
                    </a:p>
                  </a:txBody>
                  <a:tcPr>
                    <a:solidFill>
                      <a:srgbClr val="F3F7F8"/>
                    </a:solidFill>
                  </a:tcPr>
                </a:tc>
                <a:tc>
                  <a:txBody>
                    <a:bodyPr/>
                    <a:lstStyle/>
                    <a:p>
                      <a:r>
                        <a:rPr sz="1388" b="0">
                          <a:solidFill>
                            <a:srgbClr val="002565"/>
                          </a:solidFill>
                          <a:latin typeface="Aptos"/>
                          <a:ea typeface="Aptos"/>
                          <a:cs typeface="Aptos"/>
                        </a:rPr>
                        <a:t>PPP investment and remaining compensation</a:t>
                      </a:r>
                    </a:p>
                  </a:txBody>
                  <a:tcPr>
                    <a:solidFill>
                      <a:srgbClr val="F3F7F8"/>
                    </a:solidFill>
                  </a:tcPr>
                </a:tc>
                <a:extLst>
                  <a:ext uri="{0D108BD9-81ED-4DB2-BD59-A6C34878D82A}">
                    <a16:rowId xmlns:a16="http://schemas.microsoft.com/office/drawing/2014/main" val="10002"/>
                  </a:ext>
                </a:extLst>
              </a:tr>
              <a:tr h="418042">
                <a:tc>
                  <a:txBody>
                    <a:bodyPr/>
                    <a:lstStyle/>
                    <a:p>
                      <a:r>
                        <a:rPr sz="1388" b="0">
                          <a:solidFill>
                            <a:srgbClr val="002565"/>
                          </a:solidFill>
                          <a:latin typeface="Aptos"/>
                          <a:ea typeface="Aptos"/>
                          <a:cs typeface="Aptos"/>
                        </a:rPr>
                        <a:t>400 kV Sumbawanga–Mpanda–Kigoma, 526 km*</a:t>
                      </a:r>
                    </a:p>
                  </a:txBody>
                  <a:tcPr>
                    <a:solidFill>
                      <a:srgbClr val="FFFFFF"/>
                    </a:solidFill>
                  </a:tcPr>
                </a:tc>
                <a:tc>
                  <a:txBody>
                    <a:bodyPr/>
                    <a:lstStyle/>
                    <a:p>
                      <a:r>
                        <a:rPr sz="1388" b="0">
                          <a:solidFill>
                            <a:srgbClr val="002565"/>
                          </a:solidFill>
                          <a:latin typeface="Aptos"/>
                          <a:ea typeface="Aptos"/>
                          <a:cs typeface="Aptos"/>
                        </a:rPr>
                        <a:t>Transmission</a:t>
                      </a:r>
                    </a:p>
                  </a:txBody>
                  <a:tcPr>
                    <a:solidFill>
                      <a:srgbClr val="FFFFFF"/>
                    </a:solidFill>
                  </a:tcPr>
                </a:tc>
                <a:tc>
                  <a:txBody>
                    <a:bodyPr/>
                    <a:lstStyle/>
                    <a:p>
                      <a:r>
                        <a:rPr sz="1388" b="1">
                          <a:solidFill>
                            <a:srgbClr val="002565"/>
                          </a:solidFill>
                          <a:latin typeface="Aptos"/>
                          <a:ea typeface="Aptos"/>
                          <a:cs typeface="Aptos"/>
                        </a:rPr>
                        <a:t>US$292.00m</a:t>
                      </a:r>
                    </a:p>
                  </a:txBody>
                  <a:tcPr>
                    <a:solidFill>
                      <a:srgbClr val="FFFFFF"/>
                    </a:solidFill>
                  </a:tcPr>
                </a:tc>
                <a:tc>
                  <a:txBody>
                    <a:bodyPr/>
                    <a:lstStyle/>
                    <a:p>
                      <a:r>
                        <a:rPr sz="1388" b="0">
                          <a:solidFill>
                            <a:srgbClr val="002565"/>
                          </a:solidFill>
                          <a:latin typeface="Aptos"/>
                          <a:ea typeface="Aptos"/>
                          <a:cs typeface="Aptos"/>
                        </a:rPr>
                        <a:t>Construction financing; studies complete</a:t>
                      </a:r>
                    </a:p>
                  </a:txBody>
                  <a:tcPr>
                    <a:solidFill>
                      <a:srgbClr val="FFFFFF"/>
                    </a:solidFill>
                  </a:tcPr>
                </a:tc>
                <a:extLst>
                  <a:ext uri="{0D108BD9-81ED-4DB2-BD59-A6C34878D82A}">
                    <a16:rowId xmlns:a16="http://schemas.microsoft.com/office/drawing/2014/main" val="10003"/>
                  </a:ext>
                </a:extLst>
              </a:tr>
              <a:tr h="418042">
                <a:tc>
                  <a:txBody>
                    <a:bodyPr/>
                    <a:lstStyle/>
                    <a:p>
                      <a:r>
                        <a:rPr sz="1388" b="0">
                          <a:solidFill>
                            <a:srgbClr val="002565"/>
                          </a:solidFill>
                          <a:latin typeface="Aptos"/>
                          <a:ea typeface="Aptos"/>
                          <a:cs typeface="Aptos"/>
                        </a:rPr>
                        <a:t>400 kV Rufiji–Kibiti–Mkuranga, 224 km</a:t>
                      </a:r>
                    </a:p>
                  </a:txBody>
                  <a:tcPr>
                    <a:solidFill>
                      <a:srgbClr val="F3F7F8"/>
                    </a:solidFill>
                  </a:tcPr>
                </a:tc>
                <a:tc>
                  <a:txBody>
                    <a:bodyPr/>
                    <a:lstStyle/>
                    <a:p>
                      <a:r>
                        <a:rPr sz="1388" b="0">
                          <a:solidFill>
                            <a:srgbClr val="002565"/>
                          </a:solidFill>
                          <a:latin typeface="Aptos"/>
                          <a:ea typeface="Aptos"/>
                          <a:cs typeface="Aptos"/>
                        </a:rPr>
                        <a:t>Transmission</a:t>
                      </a:r>
                    </a:p>
                  </a:txBody>
                  <a:tcPr>
                    <a:solidFill>
                      <a:srgbClr val="F3F7F8"/>
                    </a:solidFill>
                  </a:tcPr>
                </a:tc>
                <a:tc>
                  <a:txBody>
                    <a:bodyPr/>
                    <a:lstStyle/>
                    <a:p>
                      <a:r>
                        <a:rPr sz="1388" b="1">
                          <a:solidFill>
                            <a:srgbClr val="002565"/>
                          </a:solidFill>
                          <a:latin typeface="Aptos"/>
                          <a:ea typeface="Aptos"/>
                          <a:cs typeface="Aptos"/>
                        </a:rPr>
                        <a:t>US$91.84m</a:t>
                      </a:r>
                    </a:p>
                  </a:txBody>
                  <a:tcPr>
                    <a:solidFill>
                      <a:srgbClr val="F3F7F8"/>
                    </a:solidFill>
                  </a:tcPr>
                </a:tc>
                <a:tc>
                  <a:txBody>
                    <a:bodyPr/>
                    <a:lstStyle/>
                    <a:p>
                      <a:r>
                        <a:rPr sz="1388" b="0">
                          <a:solidFill>
                            <a:srgbClr val="002565"/>
                          </a:solidFill>
                          <a:latin typeface="Aptos"/>
                          <a:ea typeface="Aptos"/>
                          <a:cs typeface="Aptos"/>
                        </a:rPr>
                        <a:t>Feasibility, ESIA and RAP study financing</a:t>
                      </a:r>
                    </a:p>
                  </a:txBody>
                  <a:tcPr>
                    <a:solidFill>
                      <a:srgbClr val="F3F7F8"/>
                    </a:solidFill>
                  </a:tcPr>
                </a:tc>
                <a:extLst>
                  <a:ext uri="{0D108BD9-81ED-4DB2-BD59-A6C34878D82A}">
                    <a16:rowId xmlns:a16="http://schemas.microsoft.com/office/drawing/2014/main" val="10004"/>
                  </a:ext>
                </a:extLst>
              </a:tr>
              <a:tr h="418042">
                <a:tc>
                  <a:txBody>
                    <a:bodyPr/>
                    <a:lstStyle/>
                    <a:p>
                      <a:r>
                        <a:rPr sz="1388" b="0">
                          <a:solidFill>
                            <a:srgbClr val="002565"/>
                          </a:solidFill>
                          <a:latin typeface="Aptos"/>
                          <a:ea typeface="Aptos"/>
                          <a:cs typeface="Aptos"/>
                        </a:rPr>
                        <a:t>Uganda–Tanzania link + Mafia hybridisation</a:t>
                      </a:r>
                    </a:p>
                  </a:txBody>
                  <a:tcPr>
                    <a:solidFill>
                      <a:srgbClr val="FFFFFF"/>
                    </a:solidFill>
                  </a:tcPr>
                </a:tc>
                <a:tc>
                  <a:txBody>
                    <a:bodyPr/>
                    <a:lstStyle/>
                    <a:p>
                      <a:r>
                        <a:rPr sz="1388" b="0">
                          <a:solidFill>
                            <a:srgbClr val="002565"/>
                          </a:solidFill>
                          <a:latin typeface="Aptos"/>
                          <a:ea typeface="Aptos"/>
                          <a:cs typeface="Aptos"/>
                        </a:rPr>
                        <a:t>Interconnection</a:t>
                      </a:r>
                    </a:p>
                  </a:txBody>
                  <a:tcPr>
                    <a:solidFill>
                      <a:srgbClr val="FFFFFF"/>
                    </a:solidFill>
                  </a:tcPr>
                </a:tc>
                <a:tc>
                  <a:txBody>
                    <a:bodyPr/>
                    <a:lstStyle/>
                    <a:p>
                      <a:r>
                        <a:rPr sz="1388" b="1">
                          <a:solidFill>
                            <a:srgbClr val="002565"/>
                          </a:solidFill>
                          <a:latin typeface="Aptos"/>
                          <a:ea typeface="Aptos"/>
                          <a:cs typeface="Aptos"/>
                        </a:rPr>
                        <a:t>€669.00m</a:t>
                      </a:r>
                    </a:p>
                  </a:txBody>
                  <a:tcPr>
                    <a:solidFill>
                      <a:srgbClr val="FFFFFF"/>
                    </a:solidFill>
                  </a:tcPr>
                </a:tc>
                <a:tc>
                  <a:txBody>
                    <a:bodyPr/>
                    <a:lstStyle/>
                    <a:p>
                      <a:r>
                        <a:rPr sz="1388" b="0">
                          <a:solidFill>
                            <a:srgbClr val="002565"/>
                          </a:solidFill>
                          <a:latin typeface="Aptos"/>
                          <a:ea typeface="Aptos"/>
                          <a:cs typeface="Aptos"/>
                        </a:rPr>
                        <a:t>RAP preparation and concessional co-financing</a:t>
                      </a:r>
                    </a:p>
                  </a:txBody>
                  <a:tcPr>
                    <a:solidFill>
                      <a:srgbClr val="FFFFFF"/>
                    </a:solidFill>
                  </a:tcPr>
                </a:tc>
                <a:extLst>
                  <a:ext uri="{0D108BD9-81ED-4DB2-BD59-A6C34878D82A}">
                    <a16:rowId xmlns:a16="http://schemas.microsoft.com/office/drawing/2014/main" val="10005"/>
                  </a:ext>
                </a:extLst>
              </a:tr>
              <a:tr h="418042">
                <a:tc>
                  <a:txBody>
                    <a:bodyPr/>
                    <a:lstStyle/>
                    <a:p>
                      <a:r>
                        <a:rPr sz="1388" b="0">
                          <a:solidFill>
                            <a:srgbClr val="002565"/>
                          </a:solidFill>
                          <a:latin typeface="Aptos"/>
                          <a:ea typeface="Aptos"/>
                          <a:cs typeface="Aptos"/>
                        </a:rPr>
                        <a:t>Tanzania–Malawi interconnector</a:t>
                      </a:r>
                    </a:p>
                  </a:txBody>
                  <a:tcPr>
                    <a:solidFill>
                      <a:srgbClr val="F3F7F8"/>
                    </a:solidFill>
                  </a:tcPr>
                </a:tc>
                <a:tc>
                  <a:txBody>
                    <a:bodyPr/>
                    <a:lstStyle/>
                    <a:p>
                      <a:r>
                        <a:rPr sz="1388" b="0">
                          <a:solidFill>
                            <a:srgbClr val="002565"/>
                          </a:solidFill>
                          <a:latin typeface="Aptos"/>
                          <a:ea typeface="Aptos"/>
                          <a:cs typeface="Aptos"/>
                        </a:rPr>
                        <a:t>Interconnection</a:t>
                      </a:r>
                    </a:p>
                  </a:txBody>
                  <a:tcPr>
                    <a:solidFill>
                      <a:srgbClr val="F3F7F8"/>
                    </a:solidFill>
                  </a:tcPr>
                </a:tc>
                <a:tc>
                  <a:txBody>
                    <a:bodyPr/>
                    <a:lstStyle/>
                    <a:p>
                      <a:r>
                        <a:rPr sz="1388" b="1">
                          <a:solidFill>
                            <a:srgbClr val="002565"/>
                          </a:solidFill>
                          <a:latin typeface="Aptos"/>
                          <a:ea typeface="Aptos"/>
                          <a:cs typeface="Aptos"/>
                        </a:rPr>
                        <a:t>US$82.00m</a:t>
                      </a:r>
                    </a:p>
                  </a:txBody>
                  <a:tcPr>
                    <a:solidFill>
                      <a:srgbClr val="F3F7F8"/>
                    </a:solidFill>
                  </a:tcPr>
                </a:tc>
                <a:tc>
                  <a:txBody>
                    <a:bodyPr/>
                    <a:lstStyle/>
                    <a:p>
                      <a:r>
                        <a:rPr sz="1388" b="0">
                          <a:solidFill>
                            <a:srgbClr val="002565"/>
                          </a:solidFill>
                          <a:latin typeface="Aptos"/>
                          <a:ea typeface="Aptos"/>
                          <a:cs typeface="Aptos"/>
                        </a:rPr>
                        <a:t>Complete cross-border studies and financing</a:t>
                      </a:r>
                    </a:p>
                  </a:txBody>
                  <a:tcPr>
                    <a:solidFill>
                      <a:srgbClr val="F3F7F8"/>
                    </a:solidFill>
                  </a:tcPr>
                </a:tc>
                <a:extLst>
                  <a:ext uri="{0D108BD9-81ED-4DB2-BD59-A6C34878D82A}">
                    <a16:rowId xmlns:a16="http://schemas.microsoft.com/office/drawing/2014/main" val="10006"/>
                  </a:ext>
                </a:extLst>
              </a:tr>
              <a:tr h="418042">
                <a:tc>
                  <a:txBody>
                    <a:bodyPr/>
                    <a:lstStyle/>
                    <a:p>
                      <a:r>
                        <a:rPr sz="1388" b="0">
                          <a:solidFill>
                            <a:srgbClr val="002565"/>
                          </a:solidFill>
                          <a:latin typeface="Aptos"/>
                          <a:ea typeface="Aptos"/>
                          <a:cs typeface="Aptos"/>
                        </a:rPr>
                        <a:t>Kidatu Hydropower Plant</a:t>
                      </a:r>
                    </a:p>
                  </a:txBody>
                  <a:tcPr>
                    <a:solidFill>
                      <a:srgbClr val="FFFFFF"/>
                    </a:solidFill>
                  </a:tcPr>
                </a:tc>
                <a:tc>
                  <a:txBody>
                    <a:bodyPr/>
                    <a:lstStyle/>
                    <a:p>
                      <a:r>
                        <a:rPr sz="1388" b="0">
                          <a:solidFill>
                            <a:srgbClr val="002565"/>
                          </a:solidFill>
                          <a:latin typeface="Aptos"/>
                          <a:ea typeface="Aptos"/>
                          <a:cs typeface="Aptos"/>
                        </a:rPr>
                        <a:t>Rehabilitation</a:t>
                      </a:r>
                    </a:p>
                  </a:txBody>
                  <a:tcPr>
                    <a:solidFill>
                      <a:srgbClr val="FFFFFF"/>
                    </a:solidFill>
                  </a:tcPr>
                </a:tc>
                <a:tc>
                  <a:txBody>
                    <a:bodyPr/>
                    <a:lstStyle/>
                    <a:p>
                      <a:r>
                        <a:rPr sz="1388" b="1">
                          <a:solidFill>
                            <a:srgbClr val="002565"/>
                          </a:solidFill>
                          <a:latin typeface="Aptos"/>
                          <a:ea typeface="Aptos"/>
                          <a:cs typeface="Aptos"/>
                        </a:rPr>
                        <a:t>≈€200m**</a:t>
                      </a:r>
                    </a:p>
                  </a:txBody>
                  <a:tcPr>
                    <a:solidFill>
                      <a:srgbClr val="FFFFFF"/>
                    </a:solidFill>
                  </a:tcPr>
                </a:tc>
                <a:tc>
                  <a:txBody>
                    <a:bodyPr/>
                    <a:lstStyle/>
                    <a:p>
                      <a:r>
                        <a:rPr sz="1388" b="0">
                          <a:solidFill>
                            <a:srgbClr val="002565"/>
                          </a:solidFill>
                          <a:latin typeface="Aptos"/>
                          <a:ea typeface="Aptos"/>
                          <a:cs typeface="Aptos"/>
                        </a:rPr>
                        <a:t>Feasibility and rehabilitation investment</a:t>
                      </a:r>
                    </a:p>
                  </a:txBody>
                  <a:tcPr>
                    <a:solidFill>
                      <a:srgbClr val="FFFFFF"/>
                    </a:solidFill>
                  </a:tcPr>
                </a:tc>
                <a:extLst>
                  <a:ext uri="{0D108BD9-81ED-4DB2-BD59-A6C34878D82A}">
                    <a16:rowId xmlns:a16="http://schemas.microsoft.com/office/drawing/2014/main" val="10007"/>
                  </a:ext>
                </a:extLst>
              </a:tr>
              <a:tr h="418042">
                <a:tc>
                  <a:txBody>
                    <a:bodyPr/>
                    <a:lstStyle/>
                    <a:p>
                      <a:r>
                        <a:rPr sz="1388" b="0">
                          <a:solidFill>
                            <a:srgbClr val="002565"/>
                          </a:solidFill>
                          <a:latin typeface="Aptos"/>
                          <a:ea typeface="Aptos"/>
                          <a:cs typeface="Aptos"/>
                        </a:rPr>
                        <a:t>Mtera + Nyumba ya Mungu hydropower</a:t>
                      </a:r>
                    </a:p>
                  </a:txBody>
                  <a:tcPr>
                    <a:solidFill>
                      <a:srgbClr val="F3F7F8"/>
                    </a:solidFill>
                  </a:tcPr>
                </a:tc>
                <a:tc>
                  <a:txBody>
                    <a:bodyPr/>
                    <a:lstStyle/>
                    <a:p>
                      <a:r>
                        <a:rPr sz="1388" b="0">
                          <a:solidFill>
                            <a:srgbClr val="002565"/>
                          </a:solidFill>
                          <a:latin typeface="Aptos"/>
                          <a:ea typeface="Aptos"/>
                          <a:cs typeface="Aptos"/>
                        </a:rPr>
                        <a:t>Rehabilitation</a:t>
                      </a:r>
                    </a:p>
                  </a:txBody>
                  <a:tcPr>
                    <a:solidFill>
                      <a:srgbClr val="F3F7F8"/>
                    </a:solidFill>
                  </a:tcPr>
                </a:tc>
                <a:tc>
                  <a:txBody>
                    <a:bodyPr/>
                    <a:lstStyle/>
                    <a:p>
                      <a:r>
                        <a:rPr sz="1388" b="1">
                          <a:solidFill>
                            <a:srgbClr val="002565"/>
                          </a:solidFill>
                          <a:latin typeface="Aptos"/>
                          <a:ea typeface="Aptos"/>
                          <a:cs typeface="Aptos"/>
                        </a:rPr>
                        <a:t>TBD after FS</a:t>
                      </a:r>
                    </a:p>
                  </a:txBody>
                  <a:tcPr>
                    <a:solidFill>
                      <a:srgbClr val="F3F7F8"/>
                    </a:solidFill>
                  </a:tcPr>
                </a:tc>
                <a:tc>
                  <a:txBody>
                    <a:bodyPr/>
                    <a:lstStyle/>
                    <a:p>
                      <a:r>
                        <a:rPr sz="1388" b="0">
                          <a:solidFill>
                            <a:srgbClr val="002565"/>
                          </a:solidFill>
                          <a:latin typeface="Aptos"/>
                          <a:ea typeface="Aptos"/>
                          <a:cs typeface="Aptos"/>
                        </a:rPr>
                        <a:t>Study delivery and investment structuring</a:t>
                      </a:r>
                    </a:p>
                  </a:txBody>
                  <a:tcPr>
                    <a:solidFill>
                      <a:srgbClr val="F3F7F8"/>
                    </a:solidFill>
                  </a:tcPr>
                </a:tc>
                <a:extLst>
                  <a:ext uri="{0D108BD9-81ED-4DB2-BD59-A6C34878D82A}">
                    <a16:rowId xmlns:a16="http://schemas.microsoft.com/office/drawing/2014/main" val="10008"/>
                  </a:ext>
                </a:extLst>
              </a:tr>
            </a:tbl>
          </a:graphicData>
        </a:graphic>
      </p:graphicFrame>
      <p:sp>
        <p:nvSpPr>
          <p:cNvPr id="44" name="Rectangle 43">
            <a:extLst>
              <a:ext uri="{FF2B5EF4-FFF2-40B4-BE49-F238E27FC236}">
                <a16:creationId xmlns:a16="http://schemas.microsoft.com/office/drawing/2014/main" id="{1870D15A-5646-4C2A-A190-F0A620D25E4A}"/>
              </a:ext>
            </a:extLst>
          </p:cNvPr>
          <p:cNvSpPr>
            <a:spLocks noGrp="1"/>
          </p:cNvSpPr>
          <p:nvPr/>
        </p:nvSpPr>
        <p:spPr>
          <a:xfrm>
            <a:off x="571500" y="589597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a:solidFill>
                  <a:srgbClr val="41556D"/>
                </a:solidFill>
                <a:latin typeface="Aptos"/>
                <a:ea typeface="Aptos"/>
                <a:cs typeface="Aptos"/>
              </a:rPr>
              <a:t>*Includes substations and Katavi rural electrification. **Kidatu: indicative investment estimate; final cost after feasibility.</a:t>
            </a:r>
          </a:p>
        </p:txBody>
      </p:sp>
      <p:sp>
        <p:nvSpPr>
          <p:cNvPr id="45" name="Rectangle 44">
            <a:extLst>
              <a:ext uri="{FF2B5EF4-FFF2-40B4-BE49-F238E27FC236}">
                <a16:creationId xmlns:a16="http://schemas.microsoft.com/office/drawing/2014/main" id="{142DF368-BF68-48E3-8896-A8DAF942D247}"/>
              </a:ext>
            </a:extLst>
          </p:cNvPr>
          <p:cNvSpPr>
            <a:spLocks noGrp="1"/>
          </p:cNvSpPr>
          <p:nvPr/>
        </p:nvSpPr>
        <p:spPr>
          <a:xfrm>
            <a:off x="571500" y="610552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dirty="0">
                <a:solidFill>
                  <a:srgbClr val="41556D"/>
                </a:solidFill>
                <a:latin typeface="Aptos"/>
                <a:ea typeface="Aptos"/>
                <a:cs typeface="Aptos"/>
              </a:rPr>
              <a:t>All costs are indicative project/package costs, not remaining funding gaps. FS = feasibility study. </a:t>
            </a:r>
          </a:p>
        </p:txBody>
      </p:sp>
    </p:spTree>
    <p:extLst>
      <p:ext uri="{BB962C8B-B14F-4D97-AF65-F5344CB8AC3E}">
        <p14:creationId xmlns:p14="http://schemas.microsoft.com/office/powerpoint/2010/main" val="669413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Picture 38"/>
          <p:cNvPicPr>
            <a:picLocks noChangeAspect="1"/>
          </p:cNvPicPr>
          <p:nvPr/>
        </p:nvPicPr>
        <p:blipFill>
          <a:blip r:embed="rId2"/>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04  |  GENERATION</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Hydropower &amp; Geothermal Generation Projects</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323850"/>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425" b="0">
                <a:solidFill>
                  <a:srgbClr val="41556D"/>
                </a:solidFill>
                <a:latin typeface="Aptos"/>
                <a:ea typeface="Aptos"/>
                <a:cs typeface="Aptos"/>
              </a:rPr>
              <a:t>Large-scale renewable baseload open to PPP, concessional and co-financing partners.</a:t>
            </a:r>
          </a:p>
        </p:txBody>
      </p:sp>
      <p:pic>
        <p:nvPicPr>
          <p:cNvPr id="53" name="Picture 7"/>
          <p:cNvPicPr>
            <a:picLocks noChangeAspect="1"/>
          </p:cNvPicPr>
          <p:nvPr/>
        </p:nvPicPr>
        <p:blipFill>
          <a:blip r:embed="rId3"/>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55" name="Picture 9"/>
          <p:cNvPicPr>
            <a:picLocks noChangeAspect="1"/>
          </p:cNvPicPr>
          <p:nvPr/>
        </p:nvPicPr>
        <p:blipFill>
          <a:blip r:embed="rId4"/>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4 / 7</a:t>
            </a:r>
          </a:p>
        </p:txBody>
      </p:sp>
      <p:pic>
        <p:nvPicPr>
          <p:cNvPr id="60" name="Picture 59"/>
          <p:cNvPicPr>
            <a:picLocks noChangeAspect="1"/>
          </p:cNvPicPr>
          <p:nvPr/>
        </p:nvPicPr>
        <p:blipFill>
          <a:blip r:embed="rId5"/>
          <a:stretch/>
        </p:blipFill>
        <p:spPr>
          <a:xfrm>
            <a:off x="499406" y="28575"/>
            <a:ext cx="2211114" cy="471488"/>
          </a:xfrm>
          <a:prstGeom prst="rect">
            <a:avLst/>
          </a:prstGeom>
        </p:spPr>
      </p:pic>
      <p:graphicFrame>
        <p:nvGraphicFramePr>
          <p:cNvPr id="61" name="Table 60"/>
          <p:cNvGraphicFramePr/>
          <p:nvPr>
            <p:extLst>
              <p:ext uri="{D42A27DB-BD31-4B8C-83A1-F6EECF244321}">
                <p14:modId xmlns:p14="http://schemas.microsoft.com/office/powerpoint/2010/main" val="2005108573"/>
              </p:ext>
            </p:extLst>
          </p:nvPr>
        </p:nvGraphicFramePr>
        <p:xfrm>
          <a:off x="571500" y="1714500"/>
          <a:ext cx="10954512" cy="3521595"/>
        </p:xfrm>
        <a:graphic>
          <a:graphicData uri="http://schemas.openxmlformats.org/drawingml/2006/table">
            <a:tbl>
              <a:tblPr/>
              <a:tblGrid>
                <a:gridCol w="416052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3730752">
                  <a:extLst>
                    <a:ext uri="{9D8B030D-6E8A-4147-A177-3AD203B41FA5}">
                      <a16:colId xmlns:a16="http://schemas.microsoft.com/office/drawing/2014/main" val="20003"/>
                    </a:ext>
                  </a:extLst>
                </a:gridCol>
              </a:tblGrid>
              <a:tr h="686955">
                <a:tc>
                  <a:txBody>
                    <a:bodyPr/>
                    <a:lstStyle/>
                    <a:p>
                      <a:r>
                        <a:rPr sz="1388" b="1" dirty="0">
                          <a:solidFill>
                            <a:srgbClr val="FFFFFF"/>
                          </a:solidFill>
                          <a:latin typeface="Aptos"/>
                          <a:ea typeface="Aptos"/>
                          <a:cs typeface="Aptos"/>
                        </a:rPr>
                        <a:t>PROJECT</a:t>
                      </a:r>
                    </a:p>
                  </a:txBody>
                  <a:tcPr>
                    <a:solidFill>
                      <a:srgbClr val="006B4F"/>
                    </a:solidFill>
                  </a:tcPr>
                </a:tc>
                <a:tc>
                  <a:txBody>
                    <a:bodyPr/>
                    <a:lstStyle/>
                    <a:p>
                      <a:r>
                        <a:rPr sz="1388" b="1">
                          <a:solidFill>
                            <a:srgbClr val="FFFFFF"/>
                          </a:solidFill>
                          <a:latin typeface="Aptos"/>
                          <a:ea typeface="Aptos"/>
                          <a:cs typeface="Aptos"/>
                        </a:rPr>
                        <a:t>TECHNOLOGY</a:t>
                      </a:r>
                    </a:p>
                  </a:txBody>
                  <a:tcPr>
                    <a:solidFill>
                      <a:srgbClr val="006B4F"/>
                    </a:solidFill>
                  </a:tcPr>
                </a:tc>
                <a:tc>
                  <a:txBody>
                    <a:bodyPr/>
                    <a:lstStyle/>
                    <a:p>
                      <a:r>
                        <a:rPr sz="1388" b="1">
                          <a:solidFill>
                            <a:srgbClr val="FFFFFF"/>
                          </a:solidFill>
                          <a:latin typeface="Aptos"/>
                          <a:ea typeface="Aptos"/>
                          <a:cs typeface="Aptos"/>
                        </a:rPr>
                        <a:t>EST. COST</a:t>
                      </a:r>
                    </a:p>
                  </a:txBody>
                  <a:tcPr>
                    <a:solidFill>
                      <a:srgbClr val="006B4F"/>
                    </a:solidFill>
                  </a:tcPr>
                </a:tc>
                <a:tc>
                  <a:txBody>
                    <a:bodyPr/>
                    <a:lstStyle/>
                    <a:p>
                      <a:r>
                        <a:rPr sz="1388" b="1">
                          <a:solidFill>
                            <a:srgbClr val="FFFFFF"/>
                          </a:solidFill>
                          <a:latin typeface="Aptos"/>
                          <a:ea typeface="Aptos"/>
                          <a:cs typeface="Aptos"/>
                        </a:rPr>
                        <a:t>STATUS / WHAT IS NEEDED</a:t>
                      </a:r>
                    </a:p>
                  </a:txBody>
                  <a:tcPr>
                    <a:solidFill>
                      <a:srgbClr val="006B4F"/>
                    </a:solidFill>
                  </a:tcPr>
                </a:tc>
                <a:extLst>
                  <a:ext uri="{0D108BD9-81ED-4DB2-BD59-A6C34878D82A}">
                    <a16:rowId xmlns:a16="http://schemas.microsoft.com/office/drawing/2014/main" val="10000"/>
                  </a:ext>
                </a:extLst>
              </a:tr>
              <a:tr h="566928">
                <a:tc>
                  <a:txBody>
                    <a:bodyPr/>
                    <a:lstStyle/>
                    <a:p>
                      <a:r>
                        <a:rPr sz="1388" b="0">
                          <a:solidFill>
                            <a:srgbClr val="002565"/>
                          </a:solidFill>
                          <a:latin typeface="Aptos"/>
                          <a:ea typeface="Aptos"/>
                          <a:cs typeface="Aptos"/>
                        </a:rPr>
                        <a:t>Ruhudji Hydropower, 358 MW</a:t>
                      </a:r>
                    </a:p>
                  </a:txBody>
                  <a:tcPr>
                    <a:solidFill>
                      <a:srgbClr val="FFFFFF"/>
                    </a:solidFill>
                  </a:tcPr>
                </a:tc>
                <a:tc>
                  <a:txBody>
                    <a:bodyPr/>
                    <a:lstStyle/>
                    <a:p>
                      <a:r>
                        <a:rPr sz="1388" b="0">
                          <a:solidFill>
                            <a:srgbClr val="002565"/>
                          </a:solidFill>
                          <a:latin typeface="Aptos"/>
                          <a:ea typeface="Aptos"/>
                          <a:cs typeface="Aptos"/>
                        </a:rPr>
                        <a:t>Hydro</a:t>
                      </a:r>
                    </a:p>
                  </a:txBody>
                  <a:tcPr>
                    <a:solidFill>
                      <a:srgbClr val="FFFFFF"/>
                    </a:solidFill>
                  </a:tcPr>
                </a:tc>
                <a:tc>
                  <a:txBody>
                    <a:bodyPr/>
                    <a:lstStyle/>
                    <a:p>
                      <a:r>
                        <a:rPr sz="1388" b="1">
                          <a:solidFill>
                            <a:srgbClr val="002565"/>
                          </a:solidFill>
                          <a:latin typeface="Aptos"/>
                          <a:ea typeface="Aptos"/>
                          <a:cs typeface="Aptos"/>
                        </a:rPr>
                        <a:t>US$968.37m</a:t>
                      </a:r>
                    </a:p>
                  </a:txBody>
                  <a:tcPr>
                    <a:solidFill>
                      <a:srgbClr val="FFFFFF"/>
                    </a:solidFill>
                  </a:tcPr>
                </a:tc>
                <a:tc>
                  <a:txBody>
                    <a:bodyPr/>
                    <a:lstStyle/>
                    <a:p>
                      <a:r>
                        <a:rPr sz="1388" b="0" dirty="0">
                          <a:solidFill>
                            <a:srgbClr val="002565"/>
                          </a:solidFill>
                          <a:latin typeface="Aptos"/>
                          <a:ea typeface="Aptos"/>
                          <a:cs typeface="Aptos"/>
                        </a:rPr>
                        <a:t>FS &amp; EIA complete; RAP pending; </a:t>
                      </a:r>
                      <a:r>
                        <a:rPr lang="en-US" sz="1388" b="0" dirty="0">
                          <a:solidFill>
                            <a:srgbClr val="002565"/>
                          </a:solidFill>
                          <a:latin typeface="Aptos"/>
                          <a:ea typeface="Aptos"/>
                          <a:cs typeface="Aptos"/>
                        </a:rPr>
                        <a:t>fund needed</a:t>
                      </a:r>
                      <a:endParaRPr sz="1388" b="0" dirty="0">
                        <a:solidFill>
                          <a:srgbClr val="002565"/>
                        </a:solidFill>
                        <a:latin typeface="Aptos"/>
                        <a:ea typeface="Aptos"/>
                        <a:cs typeface="Aptos"/>
                      </a:endParaRPr>
                    </a:p>
                  </a:txBody>
                  <a:tcPr>
                    <a:solidFill>
                      <a:srgbClr val="FFFFFF"/>
                    </a:solidFill>
                  </a:tcPr>
                </a:tc>
                <a:extLst>
                  <a:ext uri="{0D108BD9-81ED-4DB2-BD59-A6C34878D82A}">
                    <a16:rowId xmlns:a16="http://schemas.microsoft.com/office/drawing/2014/main" val="10001"/>
                  </a:ext>
                </a:extLst>
              </a:tr>
              <a:tr h="566928">
                <a:tc>
                  <a:txBody>
                    <a:bodyPr/>
                    <a:lstStyle/>
                    <a:p>
                      <a:r>
                        <a:rPr sz="1388" b="0">
                          <a:solidFill>
                            <a:srgbClr val="002565"/>
                          </a:solidFill>
                          <a:latin typeface="Aptos"/>
                          <a:ea typeface="Aptos"/>
                          <a:cs typeface="Aptos"/>
                        </a:rPr>
                        <a:t>Kikonge Multipurpose Dam, 321 MW + 4,200 ha irrigation + 220 kV line</a:t>
                      </a:r>
                    </a:p>
                  </a:txBody>
                  <a:tcPr>
                    <a:solidFill>
                      <a:srgbClr val="F3F7F8"/>
                    </a:solidFill>
                  </a:tcPr>
                </a:tc>
                <a:tc>
                  <a:txBody>
                    <a:bodyPr/>
                    <a:lstStyle/>
                    <a:p>
                      <a:r>
                        <a:rPr sz="1388" b="0">
                          <a:solidFill>
                            <a:srgbClr val="002565"/>
                          </a:solidFill>
                          <a:latin typeface="Aptos"/>
                          <a:ea typeface="Aptos"/>
                          <a:cs typeface="Aptos"/>
                        </a:rPr>
                        <a:t>Hydro + irrigation</a:t>
                      </a:r>
                    </a:p>
                  </a:txBody>
                  <a:tcPr>
                    <a:solidFill>
                      <a:srgbClr val="F3F7F8"/>
                    </a:solidFill>
                  </a:tcPr>
                </a:tc>
                <a:tc>
                  <a:txBody>
                    <a:bodyPr/>
                    <a:lstStyle/>
                    <a:p>
                      <a:r>
                        <a:rPr sz="1388" b="1">
                          <a:solidFill>
                            <a:srgbClr val="002565"/>
                          </a:solidFill>
                          <a:latin typeface="Aptos"/>
                          <a:ea typeface="Aptos"/>
                          <a:cs typeface="Aptos"/>
                        </a:rPr>
                        <a:t>US$807.12m</a:t>
                      </a:r>
                    </a:p>
                  </a:txBody>
                  <a:tcPr>
                    <a:solidFill>
                      <a:srgbClr val="F3F7F8"/>
                    </a:solidFill>
                  </a:tcPr>
                </a:tc>
                <a:tc>
                  <a:txBody>
                    <a:bodyPr/>
                    <a:lstStyle/>
                    <a:p>
                      <a:r>
                        <a:rPr sz="1388" b="0" dirty="0">
                          <a:solidFill>
                            <a:srgbClr val="002565"/>
                          </a:solidFill>
                          <a:latin typeface="Aptos"/>
                          <a:ea typeface="Aptos"/>
                          <a:cs typeface="Aptos"/>
                        </a:rPr>
                        <a:t>Financing to complete FS &amp; </a:t>
                      </a:r>
                      <a:r>
                        <a:rPr lang="en-US" sz="1388" b="0" dirty="0">
                          <a:solidFill>
                            <a:srgbClr val="002565"/>
                          </a:solidFill>
                          <a:latin typeface="Aptos"/>
                          <a:ea typeface="Aptos"/>
                          <a:cs typeface="Aptos"/>
                        </a:rPr>
                        <a:t>EIA fund needed</a:t>
                      </a:r>
                      <a:endParaRPr sz="1388" b="0" dirty="0">
                        <a:solidFill>
                          <a:srgbClr val="002565"/>
                        </a:solidFill>
                        <a:latin typeface="Aptos"/>
                        <a:ea typeface="Aptos"/>
                        <a:cs typeface="Aptos"/>
                      </a:endParaRPr>
                    </a:p>
                  </a:txBody>
                  <a:tcPr>
                    <a:solidFill>
                      <a:srgbClr val="F3F7F8"/>
                    </a:solidFill>
                  </a:tcPr>
                </a:tc>
                <a:extLst>
                  <a:ext uri="{0D108BD9-81ED-4DB2-BD59-A6C34878D82A}">
                    <a16:rowId xmlns:a16="http://schemas.microsoft.com/office/drawing/2014/main" val="10002"/>
                  </a:ext>
                </a:extLst>
              </a:tr>
              <a:tr h="566928">
                <a:tc>
                  <a:txBody>
                    <a:bodyPr/>
                    <a:lstStyle/>
                    <a:p>
                      <a:r>
                        <a:rPr sz="1388" b="0">
                          <a:solidFill>
                            <a:srgbClr val="002565"/>
                          </a:solidFill>
                          <a:latin typeface="Aptos"/>
                          <a:ea typeface="Aptos"/>
                          <a:cs typeface="Aptos"/>
                        </a:rPr>
                        <a:t>Rumakali Hydropower, 222 MW + 64 km 220 kV line</a:t>
                      </a:r>
                    </a:p>
                  </a:txBody>
                  <a:tcPr>
                    <a:solidFill>
                      <a:srgbClr val="FFFFFF"/>
                    </a:solidFill>
                  </a:tcPr>
                </a:tc>
                <a:tc>
                  <a:txBody>
                    <a:bodyPr/>
                    <a:lstStyle/>
                    <a:p>
                      <a:r>
                        <a:rPr sz="1388" b="0">
                          <a:solidFill>
                            <a:srgbClr val="002565"/>
                          </a:solidFill>
                          <a:latin typeface="Aptos"/>
                          <a:ea typeface="Aptos"/>
                          <a:cs typeface="Aptos"/>
                        </a:rPr>
                        <a:t>Hydro</a:t>
                      </a:r>
                    </a:p>
                  </a:txBody>
                  <a:tcPr>
                    <a:solidFill>
                      <a:srgbClr val="FFFFFF"/>
                    </a:solidFill>
                  </a:tcPr>
                </a:tc>
                <a:tc>
                  <a:txBody>
                    <a:bodyPr/>
                    <a:lstStyle/>
                    <a:p>
                      <a:r>
                        <a:rPr sz="1388" b="1">
                          <a:solidFill>
                            <a:srgbClr val="002565"/>
                          </a:solidFill>
                          <a:latin typeface="Aptos"/>
                          <a:ea typeface="Aptos"/>
                          <a:cs typeface="Aptos"/>
                        </a:rPr>
                        <a:t>US$634.50m</a:t>
                      </a:r>
                    </a:p>
                  </a:txBody>
                  <a:tcPr>
                    <a:solidFill>
                      <a:srgbClr val="FFFFFF"/>
                    </a:solidFill>
                  </a:tcPr>
                </a:tc>
                <a:tc>
                  <a:txBody>
                    <a:bodyPr/>
                    <a:lstStyle/>
                    <a:p>
                      <a:r>
                        <a:rPr sz="1388" b="0" dirty="0">
                          <a:solidFill>
                            <a:srgbClr val="002565"/>
                          </a:solidFill>
                          <a:latin typeface="Aptos"/>
                          <a:ea typeface="Aptos"/>
                          <a:cs typeface="Aptos"/>
                        </a:rPr>
                        <a:t>FS &amp; EIA complete; RAP pending; </a:t>
                      </a:r>
                      <a:r>
                        <a:rPr lang="en-US" sz="1388" b="0" dirty="0">
                          <a:solidFill>
                            <a:srgbClr val="002565"/>
                          </a:solidFill>
                          <a:latin typeface="Aptos"/>
                          <a:ea typeface="Aptos"/>
                          <a:cs typeface="Aptos"/>
                        </a:rPr>
                        <a:t>fund needed</a:t>
                      </a:r>
                      <a:endParaRPr sz="1388" b="0" dirty="0">
                        <a:solidFill>
                          <a:srgbClr val="002565"/>
                        </a:solidFill>
                        <a:latin typeface="Aptos"/>
                        <a:ea typeface="Aptos"/>
                        <a:cs typeface="Aptos"/>
                      </a:endParaRPr>
                    </a:p>
                  </a:txBody>
                  <a:tcPr>
                    <a:solidFill>
                      <a:srgbClr val="FFFFFF"/>
                    </a:solidFill>
                  </a:tcPr>
                </a:tc>
                <a:extLst>
                  <a:ext uri="{0D108BD9-81ED-4DB2-BD59-A6C34878D82A}">
                    <a16:rowId xmlns:a16="http://schemas.microsoft.com/office/drawing/2014/main" val="10003"/>
                  </a:ext>
                </a:extLst>
              </a:tr>
              <a:tr h="566928">
                <a:tc>
                  <a:txBody>
                    <a:bodyPr/>
                    <a:lstStyle/>
                    <a:p>
                      <a:r>
                        <a:rPr sz="1388" b="0">
                          <a:solidFill>
                            <a:srgbClr val="002565"/>
                          </a:solidFill>
                          <a:latin typeface="Aptos"/>
                          <a:ea typeface="Aptos"/>
                          <a:cs typeface="Aptos"/>
                        </a:rPr>
                        <a:t>Ngozi Geothermal, Mbeya, 70 MW</a:t>
                      </a:r>
                    </a:p>
                  </a:txBody>
                  <a:tcPr>
                    <a:solidFill>
                      <a:srgbClr val="F3F7F8"/>
                    </a:solidFill>
                  </a:tcPr>
                </a:tc>
                <a:tc>
                  <a:txBody>
                    <a:bodyPr/>
                    <a:lstStyle/>
                    <a:p>
                      <a:r>
                        <a:rPr sz="1388" b="0">
                          <a:solidFill>
                            <a:srgbClr val="002565"/>
                          </a:solidFill>
                          <a:latin typeface="Aptos"/>
                          <a:ea typeface="Aptos"/>
                          <a:cs typeface="Aptos"/>
                        </a:rPr>
                        <a:t>Geothermal</a:t>
                      </a:r>
                    </a:p>
                  </a:txBody>
                  <a:tcPr>
                    <a:solidFill>
                      <a:srgbClr val="F3F7F8"/>
                    </a:solidFill>
                  </a:tcPr>
                </a:tc>
                <a:tc>
                  <a:txBody>
                    <a:bodyPr/>
                    <a:lstStyle/>
                    <a:p>
                      <a:r>
                        <a:rPr sz="1388" b="1">
                          <a:solidFill>
                            <a:srgbClr val="002565"/>
                          </a:solidFill>
                          <a:latin typeface="Aptos"/>
                          <a:ea typeface="Aptos"/>
                          <a:cs typeface="Aptos"/>
                        </a:rPr>
                        <a:t>US$335.89m</a:t>
                      </a:r>
                    </a:p>
                  </a:txBody>
                  <a:tcPr>
                    <a:solidFill>
                      <a:srgbClr val="F3F7F8"/>
                    </a:solidFill>
                  </a:tcPr>
                </a:tc>
                <a:tc>
                  <a:txBody>
                    <a:bodyPr/>
                    <a:lstStyle/>
                    <a:p>
                      <a:r>
                        <a:rPr sz="1388" b="0" dirty="0">
                          <a:solidFill>
                            <a:srgbClr val="002565"/>
                          </a:solidFill>
                          <a:latin typeface="Aptos"/>
                          <a:ea typeface="Aptos"/>
                          <a:cs typeface="Aptos"/>
                        </a:rPr>
                        <a:t>Exploratory drilling; EIA certified; </a:t>
                      </a:r>
                      <a:r>
                        <a:rPr lang="en-US" sz="1388" b="0" dirty="0">
                          <a:solidFill>
                            <a:srgbClr val="002565"/>
                          </a:solidFill>
                          <a:latin typeface="Aptos"/>
                          <a:ea typeface="Aptos"/>
                          <a:cs typeface="Aptos"/>
                        </a:rPr>
                        <a:t>fund needed</a:t>
                      </a:r>
                      <a:endParaRPr sz="1388" b="0" dirty="0">
                        <a:solidFill>
                          <a:srgbClr val="002565"/>
                        </a:solidFill>
                        <a:latin typeface="Aptos"/>
                        <a:ea typeface="Aptos"/>
                        <a:cs typeface="Aptos"/>
                      </a:endParaRPr>
                    </a:p>
                  </a:txBody>
                  <a:tcPr>
                    <a:solidFill>
                      <a:srgbClr val="F3F7F8"/>
                    </a:solidFill>
                  </a:tcPr>
                </a:tc>
                <a:extLst>
                  <a:ext uri="{0D108BD9-81ED-4DB2-BD59-A6C34878D82A}">
                    <a16:rowId xmlns:a16="http://schemas.microsoft.com/office/drawing/2014/main" val="10004"/>
                  </a:ext>
                </a:extLst>
              </a:tr>
              <a:tr h="566928">
                <a:tc>
                  <a:txBody>
                    <a:bodyPr/>
                    <a:lstStyle/>
                    <a:p>
                      <a:r>
                        <a:rPr sz="1388" b="0">
                          <a:solidFill>
                            <a:srgbClr val="002565"/>
                          </a:solidFill>
                          <a:latin typeface="Aptos"/>
                          <a:ea typeface="Aptos"/>
                          <a:cs typeface="Aptos"/>
                        </a:rPr>
                        <a:t>Kiejo–Mbaka Geothermal, Mbeya, 60 MW</a:t>
                      </a:r>
                    </a:p>
                  </a:txBody>
                  <a:tcPr>
                    <a:solidFill>
                      <a:srgbClr val="FFFFFF"/>
                    </a:solidFill>
                  </a:tcPr>
                </a:tc>
                <a:tc>
                  <a:txBody>
                    <a:bodyPr/>
                    <a:lstStyle/>
                    <a:p>
                      <a:r>
                        <a:rPr sz="1388" b="0">
                          <a:solidFill>
                            <a:srgbClr val="002565"/>
                          </a:solidFill>
                          <a:latin typeface="Aptos"/>
                          <a:ea typeface="Aptos"/>
                          <a:cs typeface="Aptos"/>
                        </a:rPr>
                        <a:t>Geothermal</a:t>
                      </a:r>
                    </a:p>
                  </a:txBody>
                  <a:tcPr>
                    <a:solidFill>
                      <a:srgbClr val="FFFFFF"/>
                    </a:solidFill>
                  </a:tcPr>
                </a:tc>
                <a:tc>
                  <a:txBody>
                    <a:bodyPr/>
                    <a:lstStyle/>
                    <a:p>
                      <a:r>
                        <a:rPr sz="1388" b="1">
                          <a:solidFill>
                            <a:srgbClr val="002565"/>
                          </a:solidFill>
                          <a:latin typeface="Aptos"/>
                          <a:ea typeface="Aptos"/>
                          <a:cs typeface="Aptos"/>
                        </a:rPr>
                        <a:t>US$287.90m</a:t>
                      </a:r>
                    </a:p>
                  </a:txBody>
                  <a:tcPr>
                    <a:solidFill>
                      <a:srgbClr val="FFFFFF"/>
                    </a:solidFill>
                  </a:tcPr>
                </a:tc>
                <a:tc>
                  <a:txBody>
                    <a:bodyPr/>
                    <a:lstStyle/>
                    <a:p>
                      <a:r>
                        <a:rPr sz="1388" b="0" dirty="0">
                          <a:solidFill>
                            <a:srgbClr val="002565"/>
                          </a:solidFill>
                          <a:latin typeface="Aptos"/>
                          <a:ea typeface="Aptos"/>
                          <a:cs typeface="Aptos"/>
                        </a:rPr>
                        <a:t>Exploratory drilling (resource confirmation); EIA certified</a:t>
                      </a:r>
                      <a:r>
                        <a:rPr lang="en-US" sz="1388" b="0" dirty="0">
                          <a:solidFill>
                            <a:srgbClr val="002565"/>
                          </a:solidFill>
                          <a:latin typeface="Aptos"/>
                          <a:ea typeface="Aptos"/>
                          <a:cs typeface="Aptos"/>
                        </a:rPr>
                        <a:t>, study  fund needed</a:t>
                      </a:r>
                      <a:endParaRPr sz="1388" b="0" dirty="0">
                        <a:solidFill>
                          <a:srgbClr val="002565"/>
                        </a:solidFill>
                        <a:latin typeface="Aptos"/>
                        <a:ea typeface="Aptos"/>
                        <a:cs typeface="Aptos"/>
                      </a:endParaRPr>
                    </a:p>
                  </a:txBody>
                  <a:tcPr>
                    <a:solidFill>
                      <a:srgbClr val="FFFFFF"/>
                    </a:solidFill>
                  </a:tcPr>
                </a:tc>
                <a:extLst>
                  <a:ext uri="{0D108BD9-81ED-4DB2-BD59-A6C34878D82A}">
                    <a16:rowId xmlns:a16="http://schemas.microsoft.com/office/drawing/2014/main" val="10005"/>
                  </a:ext>
                </a:extLst>
              </a:tr>
            </a:tbl>
          </a:graphicData>
        </a:graphic>
      </p:graphicFrame>
      <p:sp>
        <p:nvSpPr>
          <p:cNvPr id="44" name="Rectangle 43">
            <a:extLst>
              <a:ext uri="{FF2B5EF4-FFF2-40B4-BE49-F238E27FC236}">
                <a16:creationId xmlns:a16="http://schemas.microsoft.com/office/drawing/2014/main" id="{1870D15A-5646-4C2A-A190-F0A620D25E4A}"/>
              </a:ext>
            </a:extLst>
          </p:cNvPr>
          <p:cNvSpPr>
            <a:spLocks noGrp="1"/>
          </p:cNvSpPr>
          <p:nvPr/>
        </p:nvSpPr>
        <p:spPr>
          <a:xfrm>
            <a:off x="571500" y="589597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a:solidFill>
                  <a:srgbClr val="41556D"/>
                </a:solidFill>
                <a:latin typeface="Aptos"/>
                <a:ea typeface="Aptos"/>
                <a:cs typeface="Aptos"/>
              </a:rPr>
              <a:t>Geothermal financing modality: GoT / concessional loan / PPP. Kikonge co-sponsored with NIRC.</a:t>
            </a:r>
          </a:p>
        </p:txBody>
      </p:sp>
      <p:sp>
        <p:nvSpPr>
          <p:cNvPr id="45" name="Rectangle 44">
            <a:extLst>
              <a:ext uri="{FF2B5EF4-FFF2-40B4-BE49-F238E27FC236}">
                <a16:creationId xmlns:a16="http://schemas.microsoft.com/office/drawing/2014/main" id="{142DF368-BF68-48E3-8896-A8DAF942D247}"/>
              </a:ext>
            </a:extLst>
          </p:cNvPr>
          <p:cNvSpPr>
            <a:spLocks noGrp="1"/>
          </p:cNvSpPr>
          <p:nvPr/>
        </p:nvSpPr>
        <p:spPr>
          <a:xfrm>
            <a:off x="571500" y="610552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a:solidFill>
                  <a:srgbClr val="41556D"/>
                </a:solidFill>
                <a:latin typeface="Aptos"/>
                <a:ea typeface="Aptos"/>
                <a:cs typeface="Aptos"/>
              </a:rPr>
              <a:t>Costs are indicative. FS = feasibility study; EIA = environmental impact assessment; RAP = resettlement action plan; GCF = Green Climate Fund.</a:t>
            </a:r>
          </a:p>
        </p:txBody>
      </p:sp>
    </p:spTree>
    <p:extLst>
      <p:ext uri="{BB962C8B-B14F-4D97-AF65-F5344CB8AC3E}">
        <p14:creationId xmlns:p14="http://schemas.microsoft.com/office/powerpoint/2010/main" val="66941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6" name="Picture 38"/>
          <p:cNvPicPr>
            <a:picLocks noChangeAspect="1"/>
          </p:cNvPicPr>
          <p:nvPr/>
        </p:nvPicPr>
        <p:blipFill>
          <a:blip r:embed="rId2"/>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05  |  TRANSMISSION</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Transmission Projects Open for Investment</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323850"/>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425" b="0">
                <a:solidFill>
                  <a:srgbClr val="41556D"/>
                </a:solidFill>
                <a:latin typeface="Aptos"/>
                <a:ea typeface="Aptos"/>
                <a:cs typeface="Aptos"/>
              </a:rPr>
              <a:t>Early-win IPT lines to mines, SEZs and industrial parks, backed by customer offtake commitments.</a:t>
            </a:r>
          </a:p>
        </p:txBody>
      </p:sp>
      <p:pic>
        <p:nvPicPr>
          <p:cNvPr id="53" name="Picture 7"/>
          <p:cNvPicPr>
            <a:picLocks noChangeAspect="1"/>
          </p:cNvPicPr>
          <p:nvPr/>
        </p:nvPicPr>
        <p:blipFill>
          <a:blip r:embed="rId3"/>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55" name="Picture 9"/>
          <p:cNvPicPr>
            <a:picLocks noChangeAspect="1"/>
          </p:cNvPicPr>
          <p:nvPr/>
        </p:nvPicPr>
        <p:blipFill>
          <a:blip r:embed="rId4"/>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5 / 7</a:t>
            </a:r>
          </a:p>
        </p:txBody>
      </p:sp>
      <p:pic>
        <p:nvPicPr>
          <p:cNvPr id="60" name="Picture 59"/>
          <p:cNvPicPr>
            <a:picLocks noChangeAspect="1"/>
          </p:cNvPicPr>
          <p:nvPr/>
        </p:nvPicPr>
        <p:blipFill>
          <a:blip r:embed="rId5"/>
          <a:stretch/>
        </p:blipFill>
        <p:spPr>
          <a:xfrm>
            <a:off x="499406" y="28575"/>
            <a:ext cx="2211114" cy="471488"/>
          </a:xfrm>
          <a:prstGeom prst="rect">
            <a:avLst/>
          </a:prstGeom>
        </p:spPr>
      </p:pic>
      <p:graphicFrame>
        <p:nvGraphicFramePr>
          <p:cNvPr id="61" name="Table 60"/>
          <p:cNvGraphicFramePr/>
          <p:nvPr/>
        </p:nvGraphicFramePr>
        <p:xfrm>
          <a:off x="571500" y="1714500"/>
          <a:ext cx="10954512" cy="3537206"/>
        </p:xfrm>
        <a:graphic>
          <a:graphicData uri="http://schemas.openxmlformats.org/drawingml/2006/table">
            <a:tbl>
              <a:tblPr/>
              <a:tblGrid>
                <a:gridCol w="4160520">
                  <a:extLst>
                    <a:ext uri="{9D8B030D-6E8A-4147-A177-3AD203B41FA5}">
                      <a16:colId xmlns:a16="http://schemas.microsoft.com/office/drawing/2014/main" val="20000"/>
                    </a:ext>
                  </a:extLst>
                </a:gridCol>
                <a:gridCol w="132588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4005072">
                  <a:extLst>
                    <a:ext uri="{9D8B030D-6E8A-4147-A177-3AD203B41FA5}">
                      <a16:colId xmlns:a16="http://schemas.microsoft.com/office/drawing/2014/main" val="20003"/>
                    </a:ext>
                  </a:extLst>
                </a:gridCol>
              </a:tblGrid>
              <a:tr h="418042">
                <a:tc>
                  <a:txBody>
                    <a:bodyPr/>
                    <a:lstStyle/>
                    <a:p>
                      <a:r>
                        <a:rPr sz="1388" b="1">
                          <a:solidFill>
                            <a:srgbClr val="FFFFFF"/>
                          </a:solidFill>
                          <a:latin typeface="Aptos"/>
                          <a:ea typeface="Aptos"/>
                          <a:cs typeface="Aptos"/>
                        </a:rPr>
                        <a:t>PROJECT</a:t>
                      </a:r>
                    </a:p>
                  </a:txBody>
                  <a:tcPr>
                    <a:solidFill>
                      <a:srgbClr val="006B4F"/>
                    </a:solidFill>
                  </a:tcPr>
                </a:tc>
                <a:tc>
                  <a:txBody>
                    <a:bodyPr/>
                    <a:lstStyle/>
                    <a:p>
                      <a:r>
                        <a:rPr sz="1388" b="1">
                          <a:solidFill>
                            <a:srgbClr val="FFFFFF"/>
                          </a:solidFill>
                          <a:latin typeface="Aptos"/>
                          <a:ea typeface="Aptos"/>
                          <a:cs typeface="Aptos"/>
                        </a:rPr>
                        <a:t>VOLTAGE</a:t>
                      </a:r>
                    </a:p>
                  </a:txBody>
                  <a:tcPr>
                    <a:solidFill>
                      <a:srgbClr val="006B4F"/>
                    </a:solidFill>
                  </a:tcPr>
                </a:tc>
                <a:tc>
                  <a:txBody>
                    <a:bodyPr/>
                    <a:lstStyle/>
                    <a:p>
                      <a:r>
                        <a:rPr sz="1388" b="1">
                          <a:solidFill>
                            <a:srgbClr val="FFFFFF"/>
                          </a:solidFill>
                          <a:latin typeface="Aptos"/>
                          <a:ea typeface="Aptos"/>
                          <a:cs typeface="Aptos"/>
                        </a:rPr>
                        <a:t>EST. COST</a:t>
                      </a:r>
                    </a:p>
                  </a:txBody>
                  <a:tcPr>
                    <a:solidFill>
                      <a:srgbClr val="006B4F"/>
                    </a:solidFill>
                  </a:tcPr>
                </a:tc>
                <a:tc>
                  <a:txBody>
                    <a:bodyPr/>
                    <a:lstStyle/>
                    <a:p>
                      <a:r>
                        <a:rPr sz="1388" b="1">
                          <a:solidFill>
                            <a:srgbClr val="FFFFFF"/>
                          </a:solidFill>
                          <a:latin typeface="Aptos"/>
                          <a:ea typeface="Aptos"/>
                          <a:cs typeface="Aptos"/>
                        </a:rPr>
                        <a:t>STATUS / WHAT IS NEEDED</a:t>
                      </a:r>
                    </a:p>
                  </a:txBody>
                  <a:tcPr>
                    <a:solidFill>
                      <a:srgbClr val="006B4F"/>
                    </a:solidFill>
                  </a:tcPr>
                </a:tc>
                <a:extLst>
                  <a:ext uri="{0D108BD9-81ED-4DB2-BD59-A6C34878D82A}">
                    <a16:rowId xmlns:a16="http://schemas.microsoft.com/office/drawing/2014/main" val="10000"/>
                  </a:ext>
                </a:extLst>
              </a:tr>
              <a:tr h="418042">
                <a:tc>
                  <a:txBody>
                    <a:bodyPr/>
                    <a:lstStyle/>
                    <a:p>
                      <a:r>
                        <a:rPr sz="1388" b="0">
                          <a:solidFill>
                            <a:srgbClr val="002565"/>
                          </a:solidFill>
                          <a:latin typeface="Aptos"/>
                          <a:ea typeface="Aptos"/>
                          <a:cs typeface="Aptos"/>
                        </a:rPr>
                        <a:t>Chalinze–Segera–Tanga &amp; Chalinze–Bagamoyo, 335 km</a:t>
                      </a:r>
                    </a:p>
                  </a:txBody>
                  <a:tcPr>
                    <a:solidFill>
                      <a:srgbClr val="FFFFFF"/>
                    </a:solidFill>
                  </a:tcPr>
                </a:tc>
                <a:tc>
                  <a:txBody>
                    <a:bodyPr/>
                    <a:lstStyle/>
                    <a:p>
                      <a:r>
                        <a:rPr sz="1388" b="0">
                          <a:solidFill>
                            <a:srgbClr val="002565"/>
                          </a:solidFill>
                          <a:latin typeface="Aptos"/>
                          <a:ea typeface="Aptos"/>
                          <a:cs typeface="Aptos"/>
                        </a:rPr>
                        <a:t>400 / 220 kV</a:t>
                      </a:r>
                    </a:p>
                  </a:txBody>
                  <a:tcPr>
                    <a:solidFill>
                      <a:srgbClr val="FFFFFF"/>
                    </a:solidFill>
                  </a:tcPr>
                </a:tc>
                <a:tc>
                  <a:txBody>
                    <a:bodyPr/>
                    <a:lstStyle/>
                    <a:p>
                      <a:r>
                        <a:rPr sz="1388" b="1">
                          <a:solidFill>
                            <a:srgbClr val="002565"/>
                          </a:solidFill>
                          <a:latin typeface="Aptos"/>
                          <a:ea typeface="Aptos"/>
                          <a:cs typeface="Aptos"/>
                        </a:rPr>
                        <a:t>US$272.99m</a:t>
                      </a:r>
                    </a:p>
                  </a:txBody>
                  <a:tcPr>
                    <a:solidFill>
                      <a:srgbClr val="FFFFFF"/>
                    </a:solidFill>
                  </a:tcPr>
                </a:tc>
                <a:tc>
                  <a:txBody>
                    <a:bodyPr/>
                    <a:lstStyle/>
                    <a:p>
                      <a:r>
                        <a:rPr sz="1388" b="0">
                          <a:solidFill>
                            <a:srgbClr val="002565"/>
                          </a:solidFill>
                          <a:latin typeface="Aptos"/>
                          <a:ea typeface="Aptos"/>
                          <a:cs typeface="Aptos"/>
                        </a:rPr>
                        <a:t>FS complete (Sep 2024); implementation financing</a:t>
                      </a:r>
                    </a:p>
                  </a:txBody>
                  <a:tcPr>
                    <a:solidFill>
                      <a:srgbClr val="FFFFFF"/>
                    </a:solidFill>
                  </a:tcPr>
                </a:tc>
                <a:extLst>
                  <a:ext uri="{0D108BD9-81ED-4DB2-BD59-A6C34878D82A}">
                    <a16:rowId xmlns:a16="http://schemas.microsoft.com/office/drawing/2014/main" val="10001"/>
                  </a:ext>
                </a:extLst>
              </a:tr>
              <a:tr h="418042">
                <a:tc>
                  <a:txBody>
                    <a:bodyPr/>
                    <a:lstStyle/>
                    <a:p>
                      <a:r>
                        <a:rPr sz="1388" b="0">
                          <a:solidFill>
                            <a:srgbClr val="002565"/>
                          </a:solidFill>
                          <a:latin typeface="Aptos"/>
                          <a:ea typeface="Aptos"/>
                          <a:cs typeface="Aptos"/>
                        </a:rPr>
                        <a:t>Chalinze–Bagamoyo upgrade, ~90 km*</a:t>
                      </a:r>
                    </a:p>
                  </a:txBody>
                  <a:tcPr>
                    <a:solidFill>
                      <a:srgbClr val="F3F7F8"/>
                    </a:solidFill>
                  </a:tcPr>
                </a:tc>
                <a:tc>
                  <a:txBody>
                    <a:bodyPr/>
                    <a:lstStyle/>
                    <a:p>
                      <a:r>
                        <a:rPr sz="1388" b="0">
                          <a:solidFill>
                            <a:srgbClr val="002565"/>
                          </a:solidFill>
                          <a:latin typeface="Aptos"/>
                          <a:ea typeface="Aptos"/>
                          <a:cs typeface="Aptos"/>
                        </a:rPr>
                        <a:t>400 kV</a:t>
                      </a:r>
                    </a:p>
                  </a:txBody>
                  <a:tcPr>
                    <a:solidFill>
                      <a:srgbClr val="F3F7F8"/>
                    </a:solidFill>
                  </a:tcPr>
                </a:tc>
                <a:tc>
                  <a:txBody>
                    <a:bodyPr/>
                    <a:lstStyle/>
                    <a:p>
                      <a:r>
                        <a:rPr sz="1388" b="1">
                          <a:solidFill>
                            <a:srgbClr val="002565"/>
                          </a:solidFill>
                          <a:latin typeface="Aptos"/>
                          <a:ea typeface="Aptos"/>
                          <a:cs typeface="Aptos"/>
                        </a:rPr>
                        <a:t>US$120–150m</a:t>
                      </a:r>
                    </a:p>
                  </a:txBody>
                  <a:tcPr>
                    <a:solidFill>
                      <a:srgbClr val="F3F7F8"/>
                    </a:solidFill>
                  </a:tcPr>
                </a:tc>
                <a:tc>
                  <a:txBody>
                    <a:bodyPr/>
                    <a:lstStyle/>
                    <a:p>
                      <a:r>
                        <a:rPr sz="1388" b="0">
                          <a:solidFill>
                            <a:srgbClr val="002565"/>
                          </a:solidFill>
                          <a:latin typeface="Aptos"/>
                          <a:ea typeface="Aptos"/>
                          <a:cs typeface="Aptos"/>
                        </a:rPr>
                        <a:t>Concept stage; dedicated feasibility study</a:t>
                      </a:r>
                    </a:p>
                  </a:txBody>
                  <a:tcPr>
                    <a:solidFill>
                      <a:srgbClr val="F3F7F8"/>
                    </a:solidFill>
                  </a:tcPr>
                </a:tc>
                <a:extLst>
                  <a:ext uri="{0D108BD9-81ED-4DB2-BD59-A6C34878D82A}">
                    <a16:rowId xmlns:a16="http://schemas.microsoft.com/office/drawing/2014/main" val="10002"/>
                  </a:ext>
                </a:extLst>
              </a:tr>
              <a:tr h="418042">
                <a:tc>
                  <a:txBody>
                    <a:bodyPr/>
                    <a:lstStyle/>
                    <a:p>
                      <a:r>
                        <a:rPr sz="1388" b="0">
                          <a:solidFill>
                            <a:srgbClr val="002565"/>
                          </a:solidFill>
                          <a:latin typeface="Aptos"/>
                          <a:ea typeface="Aptos"/>
                          <a:cs typeface="Aptos"/>
                        </a:rPr>
                        <a:t>Chalinze–Kwala industrial line</a:t>
                      </a:r>
                    </a:p>
                  </a:txBody>
                  <a:tcPr>
                    <a:solidFill>
                      <a:srgbClr val="FFFFFF"/>
                    </a:solidFill>
                  </a:tcPr>
                </a:tc>
                <a:tc>
                  <a:txBody>
                    <a:bodyPr/>
                    <a:lstStyle/>
                    <a:p>
                      <a:r>
                        <a:rPr sz="1388" b="0">
                          <a:solidFill>
                            <a:srgbClr val="002565"/>
                          </a:solidFill>
                          <a:latin typeface="Aptos"/>
                          <a:ea typeface="Aptos"/>
                          <a:cs typeface="Aptos"/>
                        </a:rPr>
                        <a:t>220 kV</a:t>
                      </a:r>
                    </a:p>
                  </a:txBody>
                  <a:tcPr>
                    <a:solidFill>
                      <a:srgbClr val="FFFFFF"/>
                    </a:solidFill>
                  </a:tcPr>
                </a:tc>
                <a:tc>
                  <a:txBody>
                    <a:bodyPr/>
                    <a:lstStyle/>
                    <a:p>
                      <a:r>
                        <a:rPr sz="1388" b="1">
                          <a:solidFill>
                            <a:srgbClr val="002565"/>
                          </a:solidFill>
                          <a:latin typeface="Aptos"/>
                          <a:ea typeface="Aptos"/>
                          <a:cs typeface="Aptos"/>
                        </a:rPr>
                        <a:t>US$120.00m</a:t>
                      </a:r>
                    </a:p>
                  </a:txBody>
                  <a:tcPr>
                    <a:solidFill>
                      <a:srgbClr val="FFFFFF"/>
                    </a:solidFill>
                  </a:tcPr>
                </a:tc>
                <a:tc>
                  <a:txBody>
                    <a:bodyPr/>
                    <a:lstStyle/>
                    <a:p>
                      <a:r>
                        <a:rPr sz="1388" b="0">
                          <a:solidFill>
                            <a:srgbClr val="002565"/>
                          </a:solidFill>
                          <a:latin typeface="Aptos"/>
                          <a:ea typeface="Aptos"/>
                          <a:cs typeface="Aptos"/>
                        </a:rPr>
                        <a:t>Pre-FS complete; ESIA, RAP and financing</a:t>
                      </a:r>
                    </a:p>
                  </a:txBody>
                  <a:tcPr>
                    <a:solidFill>
                      <a:srgbClr val="FFFFFF"/>
                    </a:solidFill>
                  </a:tcPr>
                </a:tc>
                <a:extLst>
                  <a:ext uri="{0D108BD9-81ED-4DB2-BD59-A6C34878D82A}">
                    <a16:rowId xmlns:a16="http://schemas.microsoft.com/office/drawing/2014/main" val="10003"/>
                  </a:ext>
                </a:extLst>
              </a:tr>
              <a:tr h="418042">
                <a:tc>
                  <a:txBody>
                    <a:bodyPr/>
                    <a:lstStyle/>
                    <a:p>
                      <a:r>
                        <a:rPr sz="1388" b="0">
                          <a:solidFill>
                            <a:srgbClr val="002565"/>
                          </a:solidFill>
                          <a:latin typeface="Aptos"/>
                          <a:ea typeface="Aptos"/>
                          <a:cs typeface="Aptos"/>
                        </a:rPr>
                        <a:t>Songea–Mbinga, 102 km</a:t>
                      </a:r>
                    </a:p>
                  </a:txBody>
                  <a:tcPr>
                    <a:solidFill>
                      <a:srgbClr val="F3F7F8"/>
                    </a:solidFill>
                  </a:tcPr>
                </a:tc>
                <a:tc>
                  <a:txBody>
                    <a:bodyPr/>
                    <a:lstStyle/>
                    <a:p>
                      <a:r>
                        <a:rPr sz="1388" b="0">
                          <a:solidFill>
                            <a:srgbClr val="002565"/>
                          </a:solidFill>
                          <a:latin typeface="Aptos"/>
                          <a:ea typeface="Aptos"/>
                          <a:cs typeface="Aptos"/>
                        </a:rPr>
                        <a:t>220 kV</a:t>
                      </a:r>
                    </a:p>
                  </a:txBody>
                  <a:tcPr>
                    <a:solidFill>
                      <a:srgbClr val="F3F7F8"/>
                    </a:solidFill>
                  </a:tcPr>
                </a:tc>
                <a:tc>
                  <a:txBody>
                    <a:bodyPr/>
                    <a:lstStyle/>
                    <a:p>
                      <a:r>
                        <a:rPr sz="1388" b="1">
                          <a:solidFill>
                            <a:srgbClr val="002565"/>
                          </a:solidFill>
                          <a:latin typeface="Aptos"/>
                          <a:ea typeface="Aptos"/>
                          <a:cs typeface="Aptos"/>
                        </a:rPr>
                        <a:t>US$51.53m</a:t>
                      </a:r>
                    </a:p>
                  </a:txBody>
                  <a:tcPr>
                    <a:solidFill>
                      <a:srgbClr val="F3F7F8"/>
                    </a:solidFill>
                  </a:tcPr>
                </a:tc>
                <a:tc>
                  <a:txBody>
                    <a:bodyPr/>
                    <a:lstStyle/>
                    <a:p>
                      <a:r>
                        <a:rPr sz="1388" b="0">
                          <a:solidFill>
                            <a:srgbClr val="002565"/>
                          </a:solidFill>
                          <a:latin typeface="Aptos"/>
                          <a:ea typeface="Aptos"/>
                          <a:cs typeface="Aptos"/>
                        </a:rPr>
                        <a:t>FS complete (May 2024); implementation financing</a:t>
                      </a:r>
                    </a:p>
                  </a:txBody>
                  <a:tcPr>
                    <a:solidFill>
                      <a:srgbClr val="F3F7F8"/>
                    </a:solidFill>
                  </a:tcPr>
                </a:tc>
                <a:extLst>
                  <a:ext uri="{0D108BD9-81ED-4DB2-BD59-A6C34878D82A}">
                    <a16:rowId xmlns:a16="http://schemas.microsoft.com/office/drawing/2014/main" val="10004"/>
                  </a:ext>
                </a:extLst>
              </a:tr>
              <a:tr h="418042">
                <a:tc>
                  <a:txBody>
                    <a:bodyPr/>
                    <a:lstStyle/>
                    <a:p>
                      <a:r>
                        <a:rPr sz="1388" b="0">
                          <a:solidFill>
                            <a:srgbClr val="002565"/>
                          </a:solidFill>
                          <a:latin typeface="Aptos"/>
                          <a:ea typeface="Aptos"/>
                          <a:cs typeface="Aptos"/>
                        </a:rPr>
                        <a:t>Imalilo–Bunda, 102 km</a:t>
                      </a:r>
                    </a:p>
                  </a:txBody>
                  <a:tcPr>
                    <a:solidFill>
                      <a:srgbClr val="FFFFFF"/>
                    </a:solidFill>
                  </a:tcPr>
                </a:tc>
                <a:tc>
                  <a:txBody>
                    <a:bodyPr/>
                    <a:lstStyle/>
                    <a:p>
                      <a:r>
                        <a:rPr sz="1388" b="0">
                          <a:solidFill>
                            <a:srgbClr val="002565"/>
                          </a:solidFill>
                          <a:latin typeface="Aptos"/>
                          <a:ea typeface="Aptos"/>
                          <a:cs typeface="Aptos"/>
                        </a:rPr>
                        <a:t>220 kV</a:t>
                      </a:r>
                    </a:p>
                  </a:txBody>
                  <a:tcPr>
                    <a:solidFill>
                      <a:srgbClr val="FFFFFF"/>
                    </a:solidFill>
                  </a:tcPr>
                </a:tc>
                <a:tc>
                  <a:txBody>
                    <a:bodyPr/>
                    <a:lstStyle/>
                    <a:p>
                      <a:r>
                        <a:rPr sz="1388" b="1">
                          <a:solidFill>
                            <a:srgbClr val="002565"/>
                          </a:solidFill>
                          <a:latin typeface="Aptos"/>
                          <a:ea typeface="Aptos"/>
                          <a:cs typeface="Aptos"/>
                        </a:rPr>
                        <a:t>US$45.60m</a:t>
                      </a:r>
                    </a:p>
                  </a:txBody>
                  <a:tcPr>
                    <a:solidFill>
                      <a:srgbClr val="FFFFFF"/>
                    </a:solidFill>
                  </a:tcPr>
                </a:tc>
                <a:tc>
                  <a:txBody>
                    <a:bodyPr/>
                    <a:lstStyle/>
                    <a:p>
                      <a:r>
                        <a:rPr sz="1388" b="0">
                          <a:solidFill>
                            <a:srgbClr val="002565"/>
                          </a:solidFill>
                          <a:latin typeface="Aptos"/>
                          <a:ea typeface="Aptos"/>
                          <a:cs typeface="Aptos"/>
                        </a:rPr>
                        <a:t>Pre-FS complete; ESIA/RAP ongoing; financing</a:t>
                      </a:r>
                    </a:p>
                  </a:txBody>
                  <a:tcPr>
                    <a:solidFill>
                      <a:srgbClr val="FFFFFF"/>
                    </a:solidFill>
                  </a:tcPr>
                </a:tc>
                <a:extLst>
                  <a:ext uri="{0D108BD9-81ED-4DB2-BD59-A6C34878D82A}">
                    <a16:rowId xmlns:a16="http://schemas.microsoft.com/office/drawing/2014/main" val="10005"/>
                  </a:ext>
                </a:extLst>
              </a:tr>
              <a:tr h="418042">
                <a:tc>
                  <a:txBody>
                    <a:bodyPr/>
                    <a:lstStyle/>
                    <a:p>
                      <a:r>
                        <a:rPr sz="1388" b="0">
                          <a:solidFill>
                            <a:srgbClr val="002565"/>
                          </a:solidFill>
                          <a:latin typeface="Aptos"/>
                          <a:ea typeface="Aptos"/>
                          <a:cs typeface="Aptos"/>
                        </a:rPr>
                        <a:t>Mahumbika–Ruangwa, 120–150 km</a:t>
                      </a:r>
                    </a:p>
                  </a:txBody>
                  <a:tcPr>
                    <a:solidFill>
                      <a:srgbClr val="F3F7F8"/>
                    </a:solidFill>
                  </a:tcPr>
                </a:tc>
                <a:tc>
                  <a:txBody>
                    <a:bodyPr/>
                    <a:lstStyle/>
                    <a:p>
                      <a:r>
                        <a:rPr sz="1388" b="0">
                          <a:solidFill>
                            <a:srgbClr val="002565"/>
                          </a:solidFill>
                          <a:latin typeface="Aptos"/>
                          <a:ea typeface="Aptos"/>
                          <a:cs typeface="Aptos"/>
                        </a:rPr>
                        <a:t>220 kV</a:t>
                      </a:r>
                    </a:p>
                  </a:txBody>
                  <a:tcPr>
                    <a:solidFill>
                      <a:srgbClr val="F3F7F8"/>
                    </a:solidFill>
                  </a:tcPr>
                </a:tc>
                <a:tc>
                  <a:txBody>
                    <a:bodyPr/>
                    <a:lstStyle/>
                    <a:p>
                      <a:r>
                        <a:rPr sz="1388" b="1">
                          <a:solidFill>
                            <a:srgbClr val="002565"/>
                          </a:solidFill>
                          <a:latin typeface="Aptos"/>
                          <a:ea typeface="Aptos"/>
                          <a:cs typeface="Aptos"/>
                        </a:rPr>
                        <a:t>US$80–100m</a:t>
                      </a:r>
                    </a:p>
                  </a:txBody>
                  <a:tcPr>
                    <a:solidFill>
                      <a:srgbClr val="F3F7F8"/>
                    </a:solidFill>
                  </a:tcPr>
                </a:tc>
                <a:tc>
                  <a:txBody>
                    <a:bodyPr/>
                    <a:lstStyle/>
                    <a:p>
                      <a:r>
                        <a:rPr sz="1388" b="0">
                          <a:solidFill>
                            <a:srgbClr val="002565"/>
                          </a:solidFill>
                          <a:latin typeface="Aptos"/>
                          <a:ea typeface="Aptos"/>
                          <a:cs typeface="Aptos"/>
                        </a:rPr>
                        <a:t>Priority project; feasibility study to start</a:t>
                      </a:r>
                    </a:p>
                  </a:txBody>
                  <a:tcPr>
                    <a:solidFill>
                      <a:srgbClr val="F3F7F8"/>
                    </a:solidFill>
                  </a:tcPr>
                </a:tc>
                <a:extLst>
                  <a:ext uri="{0D108BD9-81ED-4DB2-BD59-A6C34878D82A}">
                    <a16:rowId xmlns:a16="http://schemas.microsoft.com/office/drawing/2014/main" val="10006"/>
                  </a:ext>
                </a:extLst>
              </a:tr>
              <a:tr h="418042">
                <a:tc>
                  <a:txBody>
                    <a:bodyPr/>
                    <a:lstStyle/>
                    <a:p>
                      <a:r>
                        <a:rPr sz="1388" b="0">
                          <a:solidFill>
                            <a:srgbClr val="002565"/>
                          </a:solidFill>
                          <a:latin typeface="Aptos"/>
                          <a:ea typeface="Aptos"/>
                          <a:cs typeface="Aptos"/>
                        </a:rPr>
                        <a:t>Shinyanga–Bunda–Kirgoris, 645 km</a:t>
                      </a:r>
                    </a:p>
                  </a:txBody>
                  <a:tcPr>
                    <a:solidFill>
                      <a:srgbClr val="FFFFFF"/>
                    </a:solidFill>
                  </a:tcPr>
                </a:tc>
                <a:tc>
                  <a:txBody>
                    <a:bodyPr/>
                    <a:lstStyle/>
                    <a:p>
                      <a:r>
                        <a:rPr sz="1388" b="0">
                          <a:solidFill>
                            <a:srgbClr val="002565"/>
                          </a:solidFill>
                          <a:latin typeface="Aptos"/>
                          <a:ea typeface="Aptos"/>
                          <a:cs typeface="Aptos"/>
                        </a:rPr>
                        <a:t>400 kV</a:t>
                      </a:r>
                    </a:p>
                  </a:txBody>
                  <a:tcPr>
                    <a:solidFill>
                      <a:srgbClr val="FFFFFF"/>
                    </a:solidFill>
                  </a:tcPr>
                </a:tc>
                <a:tc>
                  <a:txBody>
                    <a:bodyPr/>
                    <a:lstStyle/>
                    <a:p>
                      <a:r>
                        <a:rPr sz="1388" b="1">
                          <a:solidFill>
                            <a:srgbClr val="002565"/>
                          </a:solidFill>
                          <a:latin typeface="Aptos"/>
                          <a:ea typeface="Aptos"/>
                          <a:cs typeface="Aptos"/>
                        </a:rPr>
                        <a:t>US$325.20m</a:t>
                      </a:r>
                    </a:p>
                  </a:txBody>
                  <a:tcPr>
                    <a:solidFill>
                      <a:srgbClr val="FFFFFF"/>
                    </a:solidFill>
                  </a:tcPr>
                </a:tc>
                <a:tc>
                  <a:txBody>
                    <a:bodyPr/>
                    <a:lstStyle/>
                    <a:p>
                      <a:r>
                        <a:rPr sz="1388" b="0">
                          <a:solidFill>
                            <a:srgbClr val="002565"/>
                          </a:solidFill>
                          <a:latin typeface="Aptos"/>
                          <a:ea typeface="Aptos"/>
                          <a:cs typeface="Aptos"/>
                        </a:rPr>
                        <a:t>FS &amp; ESIA complete; implementation financing</a:t>
                      </a:r>
                    </a:p>
                  </a:txBody>
                  <a:tcPr>
                    <a:solidFill>
                      <a:srgbClr val="FFFFFF"/>
                    </a:solidFill>
                  </a:tcPr>
                </a:tc>
                <a:extLst>
                  <a:ext uri="{0D108BD9-81ED-4DB2-BD59-A6C34878D82A}">
                    <a16:rowId xmlns:a16="http://schemas.microsoft.com/office/drawing/2014/main" val="10007"/>
                  </a:ext>
                </a:extLst>
              </a:tr>
            </a:tbl>
          </a:graphicData>
        </a:graphic>
      </p:graphicFrame>
      <p:sp>
        <p:nvSpPr>
          <p:cNvPr id="44" name="Rectangle 43">
            <a:extLst>
              <a:ext uri="{FF2B5EF4-FFF2-40B4-BE49-F238E27FC236}">
                <a16:creationId xmlns:a16="http://schemas.microsoft.com/office/drawing/2014/main" id="{1870D15A-5646-4C2A-A190-F0A620D25E4A}"/>
              </a:ext>
            </a:extLst>
          </p:cNvPr>
          <p:cNvSpPr>
            <a:spLocks noGrp="1"/>
          </p:cNvSpPr>
          <p:nvPr/>
        </p:nvSpPr>
        <p:spPr>
          <a:xfrm>
            <a:off x="571500" y="589597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a:solidFill>
                  <a:srgbClr val="41556D"/>
                </a:solidFill>
                <a:latin typeface="Aptos"/>
                <a:ea typeface="Aptos"/>
                <a:cs typeface="Aptos"/>
              </a:rPr>
              <a:t>*Proposed 400 kV upgrade of the 220 kV Chalinze–Bagamoyo segment in the first project; not additive to it.</a:t>
            </a:r>
          </a:p>
        </p:txBody>
      </p:sp>
      <p:sp>
        <p:nvSpPr>
          <p:cNvPr id="45" name="Rectangle 44">
            <a:extLst>
              <a:ext uri="{FF2B5EF4-FFF2-40B4-BE49-F238E27FC236}">
                <a16:creationId xmlns:a16="http://schemas.microsoft.com/office/drawing/2014/main" id="{142DF368-BF68-48E3-8896-A8DAF942D247}"/>
              </a:ext>
            </a:extLst>
          </p:cNvPr>
          <p:cNvSpPr>
            <a:spLocks noGrp="1"/>
          </p:cNvSpPr>
          <p:nvPr/>
        </p:nvSpPr>
        <p:spPr>
          <a:xfrm>
            <a:off x="571500" y="6105525"/>
            <a:ext cx="10953750" cy="209550"/>
          </a:xfrm>
          <a:prstGeom prst="rect">
            <a:avLst/>
          </a:prstGeom>
          <a:noFill/>
          <a:ln w="0">
            <a:noFill/>
          </a:ln>
        </p:spPr>
        <p:txBody>
          <a:bodyPr>
            <a:noAutofit/>
          </a:bodyPr>
          <a:lstStyle/>
          <a:p>
            <a:pPr>
              <a:defRPr sz="1050" b="0">
                <a:solidFill>
                  <a:srgbClr val="41556D"/>
                </a:solidFill>
                <a:latin typeface="Aptos"/>
                <a:ea typeface="Aptos"/>
                <a:cs typeface="Aptos"/>
              </a:defRPr>
            </a:pPr>
            <a:r>
              <a:rPr sz="1050" b="0">
                <a:solidFill>
                  <a:srgbClr val="41556D"/>
                </a:solidFill>
                <a:latin typeface="Aptos"/>
                <a:ea typeface="Aptos"/>
                <a:cs typeface="Aptos"/>
              </a:rPr>
              <a:t>Costs are indicative estimates. FS = feasibility study; ESIA = environmental &amp; social impact assessment; RAP = resettlement action plan.</a:t>
            </a:r>
          </a:p>
        </p:txBody>
      </p:sp>
    </p:spTree>
    <p:extLst>
      <p:ext uri="{BB962C8B-B14F-4D97-AF65-F5344CB8AC3E}">
        <p14:creationId xmlns:p14="http://schemas.microsoft.com/office/powerpoint/2010/main" val="66941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6" name="Picture 38"/>
          <p:cNvPicPr>
            <a:picLocks noChangeAspect="1"/>
          </p:cNvPicPr>
          <p:nvPr/>
        </p:nvPicPr>
        <p:blipFill>
          <a:blip r:embed="rId3"/>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01168"/>
          </a:xfrm>
          <a:prstGeom prst="rect">
            <a:avLst/>
          </a:prstGeom>
          <a:noFill/>
        </p:spPr>
        <p:txBody>
          <a:bodyPr wrap="square" lIns="45720" tIns="27432" rIns="45720" bIns="27432" anchor="t">
            <a:spAutoFit/>
          </a:bodyPr>
          <a:lstStyle/>
          <a:p>
            <a:pPr algn="l">
              <a:buNone/>
            </a:pPr>
            <a:r>
              <a:rPr sz="740" b="1">
                <a:solidFill>
                  <a:srgbClr val="F26F21"/>
                </a:solidFill>
                <a:latin typeface="Aptos"/>
                <a:ea typeface="Aptos"/>
                <a:cs typeface="Aptos"/>
              </a:rPr>
              <a:t>06  |  PARTICIPATION</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457200"/>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2400" b="1">
                <a:solidFill>
                  <a:srgbClr val="002565"/>
                </a:solidFill>
                <a:latin typeface="Aptos"/>
                <a:ea typeface="Aptos"/>
                <a:cs typeface="Aptos"/>
              </a:rPr>
              <a:t>Flexible Investment and Partnership Structures</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323850"/>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425" b="0">
                <a:solidFill>
                  <a:srgbClr val="41556D"/>
                </a:solidFill>
                <a:latin typeface="Aptos"/>
                <a:ea typeface="Aptos"/>
                <a:cs typeface="Aptos"/>
              </a:rPr>
              <a:t>Partners can enter through capital investment, co-financing, EPC, technology and technical services.</a:t>
            </a:r>
          </a:p>
        </p:txBody>
      </p:sp>
      <p:pic>
        <p:nvPicPr>
          <p:cNvPr id="73" name="Picture 7"/>
          <p:cNvPicPr>
            <a:picLocks noChangeAspect="1"/>
          </p:cNvPicPr>
          <p:nvPr/>
        </p:nvPicPr>
        <p:blipFill>
          <a:blip r:embed="rId4"/>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201168"/>
          </a:xfrm>
          <a:prstGeom prst="rect">
            <a:avLst/>
          </a:prstGeom>
          <a:noFill/>
        </p:spPr>
        <p:txBody>
          <a:bodyPr wrap="square" lIns="45720" tIns="27432" rIns="45720" bIns="27432" anchor="t">
            <a:spAutoFit/>
          </a:bodyPr>
          <a:lstStyle/>
          <a:p>
            <a:pPr algn="r">
              <a:buNone/>
            </a:pPr>
            <a:r>
              <a:rPr sz="740" b="1">
                <a:solidFill>
                  <a:srgbClr val="FFFFFF"/>
                </a:solidFill>
                <a:latin typeface="Aptos"/>
                <a:ea typeface="Aptos"/>
                <a:cs typeface="Aptos"/>
              </a:rPr>
              <a:t>EU–Tanzania Investment &amp; Business Forum 2026</a:t>
            </a:r>
          </a:p>
        </p:txBody>
      </p:sp>
      <p:pic>
        <p:nvPicPr>
          <p:cNvPr id="75" name="Picture 9"/>
          <p:cNvPicPr>
            <a:picLocks noChangeAspect="1"/>
          </p:cNvPicPr>
          <p:nvPr/>
        </p:nvPicPr>
        <p:blipFill>
          <a:blip r:embed="rId5"/>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185928"/>
          </a:xfrm>
          <a:prstGeom prst="rect">
            <a:avLst/>
          </a:prstGeom>
          <a:noFill/>
        </p:spPr>
        <p:txBody>
          <a:bodyPr wrap="square" lIns="45720" tIns="27432" rIns="45720" bIns="27432" anchor="t">
            <a:spAutoFit/>
          </a:bodyPr>
          <a:lstStyle/>
          <a:p>
            <a:pPr algn="r">
              <a:buNone/>
            </a:pPr>
            <a:r>
              <a:rPr sz="860" b="1">
                <a:solidFill>
                  <a:srgbClr val="FFFFFF"/>
                </a:solidFill>
                <a:latin typeface="Aptos"/>
                <a:ea typeface="Aptos"/>
                <a:cs typeface="Aptos"/>
              </a:rPr>
              <a:t>TANESCO  6 / 7</a:t>
            </a:r>
          </a:p>
        </p:txBody>
      </p:sp>
      <p:pic>
        <p:nvPicPr>
          <p:cNvPr id="80" name="Picture 79"/>
          <p:cNvPicPr>
            <a:picLocks noChangeAspect="1"/>
          </p:cNvPicPr>
          <p:nvPr/>
        </p:nvPicPr>
        <p:blipFill>
          <a:blip r:embed="rId6"/>
          <a:stretch/>
        </p:blipFill>
        <p:spPr>
          <a:xfrm>
            <a:off x="499406" y="28575"/>
            <a:ext cx="2211114" cy="471488"/>
          </a:xfrm>
          <a:prstGeom prst="rect">
            <a:avLst/>
          </a:prstGeom>
        </p:spPr>
      </p:pic>
      <p:sp>
        <p:nvSpPr>
          <p:cNvPr id="43" name="Rectangle 42">
            <a:extLst>
              <a:ext uri="{FF2B5EF4-FFF2-40B4-BE49-F238E27FC236}">
                <a16:creationId xmlns:a16="http://schemas.microsoft.com/office/drawing/2014/main" id="{37387A0D-BB31-42A1-A14D-41EB202D58EC}"/>
              </a:ext>
            </a:extLst>
          </p:cNvPr>
          <p:cNvSpPr>
            <a:spLocks noGrp="1"/>
          </p:cNvSpPr>
          <p:nvPr/>
        </p:nvSpPr>
        <p:spPr>
          <a:xfrm>
            <a:off x="566928" y="1828800"/>
            <a:ext cx="1828800" cy="365760"/>
          </a:xfrm>
          <a:prstGeom prst="rect">
            <a:avLst/>
          </a:prstGeom>
          <a:noFill/>
          <a:ln w="0">
            <a:noFill/>
          </a:ln>
        </p:spPr>
        <p:txBody>
          <a:bodyPr>
            <a:noAutofit/>
          </a:bodyPr>
          <a:lstStyle/>
          <a:p>
            <a:pPr>
              <a:defRPr sz="1725" b="1">
                <a:solidFill>
                  <a:srgbClr val="006B4F"/>
                </a:solidFill>
                <a:latin typeface="Aptos"/>
                <a:ea typeface="Aptos"/>
                <a:cs typeface="Aptos"/>
              </a:defRPr>
            </a:pPr>
            <a:r>
              <a:rPr sz="1725" b="1">
                <a:solidFill>
                  <a:srgbClr val="006B4F"/>
                </a:solidFill>
                <a:latin typeface="Aptos"/>
                <a:ea typeface="Aptos"/>
                <a:cs typeface="Aptos"/>
              </a:rPr>
              <a:t>IPP</a:t>
            </a:r>
          </a:p>
        </p:txBody>
      </p:sp>
      <p:sp>
        <p:nvSpPr>
          <p:cNvPr id="44" name="Rectangle 43">
            <a:extLst>
              <a:ext uri="{FF2B5EF4-FFF2-40B4-BE49-F238E27FC236}">
                <a16:creationId xmlns:a16="http://schemas.microsoft.com/office/drawing/2014/main" id="{7A114DAE-976C-4123-B4BB-413492E81D04}"/>
              </a:ext>
            </a:extLst>
          </p:cNvPr>
          <p:cNvSpPr>
            <a:spLocks noGrp="1"/>
          </p:cNvSpPr>
          <p:nvPr/>
        </p:nvSpPr>
        <p:spPr>
          <a:xfrm>
            <a:off x="2514600" y="1828800"/>
            <a:ext cx="9052560" cy="548640"/>
          </a:xfrm>
          <a:prstGeom prst="rect">
            <a:avLst/>
          </a:prstGeom>
          <a:noFill/>
          <a:ln w="0">
            <a:noFill/>
          </a:ln>
        </p:spPr>
        <p:txBody>
          <a:bodyPr>
            <a:noAutofit/>
          </a:bodyPr>
          <a:lstStyle/>
          <a:p>
            <a:pPr>
              <a:defRPr sz="1575" b="0">
                <a:solidFill>
                  <a:srgbClr val="002565"/>
                </a:solidFill>
                <a:latin typeface="Aptos"/>
                <a:ea typeface="Aptos"/>
                <a:cs typeface="Aptos"/>
              </a:defRPr>
            </a:pPr>
            <a:r>
              <a:rPr sz="1575" b="0">
                <a:solidFill>
                  <a:srgbClr val="002565"/>
                </a:solidFill>
                <a:latin typeface="Aptos"/>
                <a:ea typeface="Aptos"/>
                <a:cs typeface="Aptos"/>
              </a:rPr>
              <a:t>Private investors develop generation and sell power under power-purchase arrangements.</a:t>
            </a:r>
          </a:p>
        </p:txBody>
      </p:sp>
      <p:sp>
        <p:nvSpPr>
          <p:cNvPr id="45" name="Rectangle 44">
            <a:extLst>
              <a:ext uri="{FF2B5EF4-FFF2-40B4-BE49-F238E27FC236}">
                <a16:creationId xmlns:a16="http://schemas.microsoft.com/office/drawing/2014/main" id="{882C312D-8C0C-473C-9A48-46398B678180}"/>
              </a:ext>
            </a:extLst>
          </p:cNvPr>
          <p:cNvSpPr>
            <a:spLocks noGrp="1"/>
          </p:cNvSpPr>
          <p:nvPr/>
        </p:nvSpPr>
        <p:spPr>
          <a:xfrm>
            <a:off x="566928" y="2487168"/>
            <a:ext cx="1828800" cy="365760"/>
          </a:xfrm>
          <a:prstGeom prst="rect">
            <a:avLst/>
          </a:prstGeom>
          <a:noFill/>
          <a:ln w="0">
            <a:noFill/>
          </a:ln>
        </p:spPr>
        <p:txBody>
          <a:bodyPr>
            <a:noAutofit/>
          </a:bodyPr>
          <a:lstStyle/>
          <a:p>
            <a:pPr>
              <a:defRPr sz="1725" b="1">
                <a:solidFill>
                  <a:srgbClr val="006B4F"/>
                </a:solidFill>
                <a:latin typeface="Aptos"/>
                <a:ea typeface="Aptos"/>
                <a:cs typeface="Aptos"/>
              </a:defRPr>
            </a:pPr>
            <a:r>
              <a:rPr sz="1725" b="1">
                <a:solidFill>
                  <a:srgbClr val="006B4F"/>
                </a:solidFill>
                <a:latin typeface="Aptos"/>
                <a:ea typeface="Aptos"/>
                <a:cs typeface="Aptos"/>
              </a:rPr>
              <a:t>PPP</a:t>
            </a:r>
          </a:p>
        </p:txBody>
      </p:sp>
      <p:sp>
        <p:nvSpPr>
          <p:cNvPr id="46" name="Rectangle 45">
            <a:extLst>
              <a:ext uri="{FF2B5EF4-FFF2-40B4-BE49-F238E27FC236}">
                <a16:creationId xmlns:a16="http://schemas.microsoft.com/office/drawing/2014/main" id="{122944F0-F78A-43E8-9844-4EA66E1E72F7}"/>
              </a:ext>
            </a:extLst>
          </p:cNvPr>
          <p:cNvSpPr>
            <a:spLocks noGrp="1"/>
          </p:cNvSpPr>
          <p:nvPr/>
        </p:nvSpPr>
        <p:spPr>
          <a:xfrm>
            <a:off x="2514600" y="2487168"/>
            <a:ext cx="9052560" cy="548640"/>
          </a:xfrm>
          <a:prstGeom prst="rect">
            <a:avLst/>
          </a:prstGeom>
          <a:noFill/>
          <a:ln w="0">
            <a:noFill/>
          </a:ln>
        </p:spPr>
        <p:txBody>
          <a:bodyPr>
            <a:noAutofit/>
          </a:bodyPr>
          <a:lstStyle/>
          <a:p>
            <a:pPr>
              <a:defRPr sz="1575" b="0">
                <a:solidFill>
                  <a:srgbClr val="002565"/>
                </a:solidFill>
                <a:latin typeface="Aptos"/>
                <a:ea typeface="Aptos"/>
                <a:cs typeface="Aptos"/>
              </a:defRPr>
            </a:pPr>
            <a:r>
              <a:rPr sz="1575" b="0">
                <a:solidFill>
                  <a:srgbClr val="002565"/>
                </a:solidFill>
                <a:latin typeface="Aptos"/>
                <a:ea typeface="Aptos"/>
                <a:cs typeface="Aptos"/>
              </a:rPr>
              <a:t>Government and private partners can jointly structure strategic energy infrastructure.</a:t>
            </a:r>
          </a:p>
        </p:txBody>
      </p:sp>
      <p:sp>
        <p:nvSpPr>
          <p:cNvPr id="47" name="Rectangle 46">
            <a:extLst>
              <a:ext uri="{FF2B5EF4-FFF2-40B4-BE49-F238E27FC236}">
                <a16:creationId xmlns:a16="http://schemas.microsoft.com/office/drawing/2014/main" id="{8E692B49-063C-4E4D-8BE1-EB637F232EFD}"/>
              </a:ext>
            </a:extLst>
          </p:cNvPr>
          <p:cNvSpPr>
            <a:spLocks noGrp="1"/>
          </p:cNvSpPr>
          <p:nvPr/>
        </p:nvSpPr>
        <p:spPr>
          <a:xfrm>
            <a:off x="566928" y="3145536"/>
            <a:ext cx="1828800" cy="365760"/>
          </a:xfrm>
          <a:prstGeom prst="rect">
            <a:avLst/>
          </a:prstGeom>
          <a:noFill/>
          <a:ln w="0">
            <a:noFill/>
          </a:ln>
        </p:spPr>
        <p:txBody>
          <a:bodyPr>
            <a:noAutofit/>
          </a:bodyPr>
          <a:lstStyle/>
          <a:p>
            <a:pPr>
              <a:defRPr sz="1725" b="1">
                <a:solidFill>
                  <a:srgbClr val="006B4F"/>
                </a:solidFill>
                <a:latin typeface="Aptos"/>
                <a:ea typeface="Aptos"/>
                <a:cs typeface="Aptos"/>
              </a:defRPr>
            </a:pPr>
            <a:r>
              <a:rPr sz="1725" b="1">
                <a:solidFill>
                  <a:srgbClr val="006B4F"/>
                </a:solidFill>
                <a:latin typeface="Aptos"/>
                <a:ea typeface="Aptos"/>
                <a:cs typeface="Aptos"/>
              </a:rPr>
              <a:t>IPT</a:t>
            </a:r>
          </a:p>
        </p:txBody>
      </p:sp>
      <p:sp>
        <p:nvSpPr>
          <p:cNvPr id="48" name="Rectangle 47">
            <a:extLst>
              <a:ext uri="{FF2B5EF4-FFF2-40B4-BE49-F238E27FC236}">
                <a16:creationId xmlns:a16="http://schemas.microsoft.com/office/drawing/2014/main" id="{744D3A6A-9C9C-4147-8B38-41DDFF7DA055}"/>
              </a:ext>
            </a:extLst>
          </p:cNvPr>
          <p:cNvSpPr>
            <a:spLocks noGrp="1"/>
          </p:cNvSpPr>
          <p:nvPr/>
        </p:nvSpPr>
        <p:spPr>
          <a:xfrm>
            <a:off x="2514600" y="3145536"/>
            <a:ext cx="9052560" cy="548640"/>
          </a:xfrm>
          <a:prstGeom prst="rect">
            <a:avLst/>
          </a:prstGeom>
          <a:noFill/>
          <a:ln w="0">
            <a:noFill/>
          </a:ln>
        </p:spPr>
        <p:txBody>
          <a:bodyPr>
            <a:noAutofit/>
          </a:bodyPr>
          <a:lstStyle/>
          <a:p>
            <a:pPr>
              <a:defRPr sz="1575" b="0">
                <a:solidFill>
                  <a:srgbClr val="002565"/>
                </a:solidFill>
                <a:latin typeface="Aptos"/>
                <a:ea typeface="Aptos"/>
                <a:cs typeface="Aptos"/>
              </a:defRPr>
            </a:pPr>
            <a:r>
              <a:rPr sz="1575" b="0">
                <a:solidFill>
                  <a:srgbClr val="002565"/>
                </a:solidFill>
                <a:latin typeface="Aptos"/>
                <a:ea typeface="Aptos"/>
                <a:cs typeface="Aptos"/>
              </a:rPr>
              <a:t>Private capital can participate in transmission as the IPT framework develops; a pilot project is in progress.</a:t>
            </a:r>
          </a:p>
        </p:txBody>
      </p:sp>
      <p:sp>
        <p:nvSpPr>
          <p:cNvPr id="49" name="Rectangle 48">
            <a:extLst>
              <a:ext uri="{FF2B5EF4-FFF2-40B4-BE49-F238E27FC236}">
                <a16:creationId xmlns:a16="http://schemas.microsoft.com/office/drawing/2014/main" id="{F3F25C3B-438B-4FF1-AE9C-0E7BC93ED0CF}"/>
              </a:ext>
            </a:extLst>
          </p:cNvPr>
          <p:cNvSpPr>
            <a:spLocks noGrp="1"/>
          </p:cNvSpPr>
          <p:nvPr/>
        </p:nvSpPr>
        <p:spPr>
          <a:xfrm>
            <a:off x="566928" y="3803904"/>
            <a:ext cx="1828800" cy="365760"/>
          </a:xfrm>
          <a:prstGeom prst="rect">
            <a:avLst/>
          </a:prstGeom>
          <a:noFill/>
          <a:ln w="0">
            <a:noFill/>
          </a:ln>
        </p:spPr>
        <p:txBody>
          <a:bodyPr>
            <a:noAutofit/>
          </a:bodyPr>
          <a:lstStyle/>
          <a:p>
            <a:pPr>
              <a:defRPr sz="1725" b="1">
                <a:solidFill>
                  <a:srgbClr val="006B4F"/>
                </a:solidFill>
                <a:latin typeface="Aptos"/>
                <a:ea typeface="Aptos"/>
                <a:cs typeface="Aptos"/>
              </a:defRPr>
            </a:pPr>
            <a:r>
              <a:rPr sz="1725" b="1">
                <a:solidFill>
                  <a:srgbClr val="006B4F"/>
                </a:solidFill>
                <a:latin typeface="Aptos"/>
                <a:ea typeface="Aptos"/>
                <a:cs typeface="Aptos"/>
              </a:rPr>
              <a:t>ODA / DFI</a:t>
            </a:r>
          </a:p>
        </p:txBody>
      </p:sp>
      <p:sp>
        <p:nvSpPr>
          <p:cNvPr id="50" name="Rectangle 49">
            <a:extLst>
              <a:ext uri="{FF2B5EF4-FFF2-40B4-BE49-F238E27FC236}">
                <a16:creationId xmlns:a16="http://schemas.microsoft.com/office/drawing/2014/main" id="{165FDAB0-5267-4457-8034-536FA01E7B69}"/>
              </a:ext>
            </a:extLst>
          </p:cNvPr>
          <p:cNvSpPr>
            <a:spLocks noGrp="1"/>
          </p:cNvSpPr>
          <p:nvPr/>
        </p:nvSpPr>
        <p:spPr>
          <a:xfrm>
            <a:off x="2514600" y="3803904"/>
            <a:ext cx="9052560" cy="548640"/>
          </a:xfrm>
          <a:prstGeom prst="rect">
            <a:avLst/>
          </a:prstGeom>
          <a:noFill/>
          <a:ln w="0">
            <a:noFill/>
          </a:ln>
        </p:spPr>
        <p:txBody>
          <a:bodyPr>
            <a:noAutofit/>
          </a:bodyPr>
          <a:lstStyle/>
          <a:p>
            <a:pPr>
              <a:defRPr sz="1575" b="0">
                <a:solidFill>
                  <a:srgbClr val="002565"/>
                </a:solidFill>
                <a:latin typeface="Aptos"/>
                <a:ea typeface="Aptos"/>
                <a:cs typeface="Aptos"/>
              </a:defRPr>
            </a:pPr>
            <a:r>
              <a:rPr sz="1575" b="0">
                <a:solidFill>
                  <a:srgbClr val="002565"/>
                </a:solidFill>
                <a:latin typeface="Aptos"/>
                <a:ea typeface="Aptos"/>
                <a:cs typeface="Aptos"/>
              </a:rPr>
              <a:t>Development partners can support projects through concessional finance, grants, export credit and DFI instruments.</a:t>
            </a:r>
          </a:p>
        </p:txBody>
      </p:sp>
      <p:sp>
        <p:nvSpPr>
          <p:cNvPr id="51" name="Rectangle 50">
            <a:extLst>
              <a:ext uri="{FF2B5EF4-FFF2-40B4-BE49-F238E27FC236}">
                <a16:creationId xmlns:a16="http://schemas.microsoft.com/office/drawing/2014/main" id="{446CFB39-DC57-4D1A-A213-89B9DC071940}"/>
              </a:ext>
            </a:extLst>
          </p:cNvPr>
          <p:cNvSpPr>
            <a:spLocks noGrp="1"/>
          </p:cNvSpPr>
          <p:nvPr/>
        </p:nvSpPr>
        <p:spPr>
          <a:xfrm>
            <a:off x="566928" y="4462272"/>
            <a:ext cx="1828800" cy="365760"/>
          </a:xfrm>
          <a:prstGeom prst="rect">
            <a:avLst/>
          </a:prstGeom>
          <a:noFill/>
          <a:ln w="0">
            <a:noFill/>
          </a:ln>
        </p:spPr>
        <p:txBody>
          <a:bodyPr>
            <a:noAutofit/>
          </a:bodyPr>
          <a:lstStyle/>
          <a:p>
            <a:pPr>
              <a:defRPr sz="1725" b="1">
                <a:solidFill>
                  <a:srgbClr val="006B4F"/>
                </a:solidFill>
                <a:latin typeface="Aptos"/>
                <a:ea typeface="Aptos"/>
                <a:cs typeface="Aptos"/>
              </a:defRPr>
            </a:pPr>
            <a:r>
              <a:rPr sz="1725" b="1">
                <a:solidFill>
                  <a:srgbClr val="006B4F"/>
                </a:solidFill>
                <a:latin typeface="Aptos"/>
                <a:ea typeface="Aptos"/>
                <a:cs typeface="Aptos"/>
              </a:rPr>
              <a:t>DIRECT / JV</a:t>
            </a:r>
          </a:p>
        </p:txBody>
      </p:sp>
      <p:sp>
        <p:nvSpPr>
          <p:cNvPr id="52" name="Rectangle 51">
            <a:extLst>
              <a:ext uri="{FF2B5EF4-FFF2-40B4-BE49-F238E27FC236}">
                <a16:creationId xmlns:a16="http://schemas.microsoft.com/office/drawing/2014/main" id="{250B1F4B-7708-4A1B-9022-C4777744CD5A}"/>
              </a:ext>
            </a:extLst>
          </p:cNvPr>
          <p:cNvSpPr>
            <a:spLocks noGrp="1"/>
          </p:cNvSpPr>
          <p:nvPr/>
        </p:nvSpPr>
        <p:spPr>
          <a:xfrm>
            <a:off x="2514600" y="4462272"/>
            <a:ext cx="9052560" cy="548640"/>
          </a:xfrm>
          <a:prstGeom prst="rect">
            <a:avLst/>
          </a:prstGeom>
          <a:noFill/>
          <a:ln w="0">
            <a:noFill/>
          </a:ln>
        </p:spPr>
        <p:txBody>
          <a:bodyPr>
            <a:noAutofit/>
          </a:bodyPr>
          <a:lstStyle/>
          <a:p>
            <a:pPr>
              <a:defRPr sz="1575" b="0">
                <a:solidFill>
                  <a:srgbClr val="002565"/>
                </a:solidFill>
                <a:latin typeface="Aptos"/>
                <a:ea typeface="Aptos"/>
                <a:cs typeface="Aptos"/>
              </a:defRPr>
            </a:pPr>
            <a:r>
              <a:rPr sz="1575" b="0">
                <a:solidFill>
                  <a:srgbClr val="002565"/>
                </a:solidFill>
                <a:latin typeface="Aptos"/>
                <a:ea typeface="Aptos"/>
                <a:cs typeface="Aptos"/>
              </a:rPr>
              <a:t>Partners can invest directly through equity participation or joint ventures.</a:t>
            </a:r>
          </a:p>
        </p:txBody>
      </p:sp>
      <p:sp>
        <p:nvSpPr>
          <p:cNvPr id="53" name="Rectangle 52">
            <a:extLst>
              <a:ext uri="{FF2B5EF4-FFF2-40B4-BE49-F238E27FC236}">
                <a16:creationId xmlns:a16="http://schemas.microsoft.com/office/drawing/2014/main" id="{485F608D-F145-4A79-AA89-D2B86A29EAEF}"/>
              </a:ext>
            </a:extLst>
          </p:cNvPr>
          <p:cNvSpPr>
            <a:spLocks noGrp="1"/>
          </p:cNvSpPr>
          <p:nvPr/>
        </p:nvSpPr>
        <p:spPr>
          <a:xfrm>
            <a:off x="566928" y="5212080"/>
            <a:ext cx="10972800" cy="320040"/>
          </a:xfrm>
          <a:prstGeom prst="rect">
            <a:avLst/>
          </a:prstGeom>
          <a:noFill/>
          <a:ln w="0">
            <a:noFill/>
          </a:ln>
        </p:spPr>
        <p:txBody>
          <a:bodyPr>
            <a:noAutofit/>
          </a:bodyPr>
          <a:lstStyle/>
          <a:p>
            <a:pPr>
              <a:defRPr sz="1575" b="1">
                <a:solidFill>
                  <a:srgbClr val="006B4F"/>
                </a:solidFill>
                <a:latin typeface="Aptos"/>
                <a:ea typeface="Aptos"/>
                <a:cs typeface="Aptos"/>
              </a:defRPr>
            </a:pPr>
            <a:r>
              <a:rPr sz="1575" b="1">
                <a:solidFill>
                  <a:srgbClr val="006B4F"/>
                </a:solidFill>
                <a:latin typeface="Aptos"/>
                <a:ea typeface="Aptos"/>
                <a:cs typeface="Aptos"/>
              </a:rPr>
              <a:t>EPC, EQUIPMENT SUPPLY, STORAGE, AUTOMATION, ENGINEERING AND CONSULTANCY SERVICES</a:t>
            </a:r>
          </a:p>
        </p:txBody>
      </p:sp>
      <p:sp>
        <p:nvSpPr>
          <p:cNvPr id="54" name="Rectangle 53">
            <a:extLst>
              <a:ext uri="{FF2B5EF4-FFF2-40B4-BE49-F238E27FC236}">
                <a16:creationId xmlns:a16="http://schemas.microsoft.com/office/drawing/2014/main" id="{418FA4D3-BCF4-423C-ACB8-322658E0139A}"/>
              </a:ext>
            </a:extLst>
          </p:cNvPr>
          <p:cNvSpPr>
            <a:spLocks noGrp="1"/>
          </p:cNvSpPr>
          <p:nvPr/>
        </p:nvSpPr>
        <p:spPr>
          <a:xfrm>
            <a:off x="566928" y="5550408"/>
            <a:ext cx="10972800" cy="365760"/>
          </a:xfrm>
          <a:prstGeom prst="rect">
            <a:avLst/>
          </a:prstGeom>
          <a:noFill/>
          <a:ln w="0">
            <a:noFill/>
          </a:ln>
        </p:spPr>
        <p:txBody>
          <a:bodyPr>
            <a:noAutofit/>
          </a:bodyPr>
          <a:lstStyle/>
          <a:p>
            <a:pPr>
              <a:defRPr sz="1500" b="0">
                <a:solidFill>
                  <a:srgbClr val="002565"/>
                </a:solidFill>
                <a:latin typeface="Aptos"/>
                <a:ea typeface="Aptos"/>
                <a:cs typeface="Aptos"/>
              </a:defRPr>
            </a:pPr>
            <a:r>
              <a:rPr sz="1500" b="0">
                <a:solidFill>
                  <a:srgbClr val="002565"/>
                </a:solidFill>
                <a:latin typeface="Aptos"/>
                <a:ea typeface="Aptos"/>
                <a:cs typeface="Aptos"/>
              </a:rPr>
              <a:t>Partners can also provide equipment, storage, automation, engineering, EPC and project services.</a:t>
            </a:r>
          </a:p>
        </p:txBody>
      </p:sp>
    </p:spTree>
    <p:extLst>
      <p:ext uri="{BB962C8B-B14F-4D97-AF65-F5344CB8AC3E}">
        <p14:creationId xmlns:p14="http://schemas.microsoft.com/office/powerpoint/2010/main" val="669413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6" name="Picture 38"/>
          <p:cNvPicPr>
            <a:picLocks noChangeAspect="1"/>
          </p:cNvPicPr>
          <p:nvPr/>
        </p:nvPicPr>
        <p:blipFill>
          <a:blip r:embed="rId2"/>
          <a:stretch>
            <a:fillRect/>
          </a:stretch>
        </p:blipFill>
        <p:spPr>
          <a:xfrm>
            <a:off x="7040880" y="5596128"/>
            <a:ext cx="5148072" cy="731520"/>
          </a:xfrm>
          <a:prstGeom prst="rect">
            <a:avLst/>
          </a:prstGeom>
        </p:spPr>
      </p:pic>
      <p:sp>
        <p:nvSpPr>
          <p:cNvPr id="2" name="Rectangle 1">
            <a:extLst>
              <a:ext uri="{FF2B5EF4-FFF2-40B4-BE49-F238E27FC236}">
                <a16:creationId xmlns:a16="http://schemas.microsoft.com/office/drawing/2014/main" id="{6E3F8F9C-0849-4218-9068-06AC0F537358}"/>
              </a:ext>
            </a:extLst>
          </p:cNvPr>
          <p:cNvSpPr>
            <a:spLocks noGrp="1"/>
          </p:cNvSpPr>
          <p:nvPr/>
        </p:nvSpPr>
        <p:spPr>
          <a:xfrm>
            <a:off x="0" y="0"/>
            <a:ext cx="12191695" cy="512064"/>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7660576E-B9AF-41C1-856A-25C727EB2DC9}"/>
              </a:ext>
            </a:extLst>
          </p:cNvPr>
          <p:cNvSpPr>
            <a:spLocks noGrp="1"/>
          </p:cNvSpPr>
          <p:nvPr/>
        </p:nvSpPr>
        <p:spPr>
          <a:xfrm>
            <a:off x="0" y="512064"/>
            <a:ext cx="12191695" cy="54864"/>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D083E5E-47C4-41C8-AF56-5953CA5A9C92}"/>
              </a:ext>
            </a:extLst>
          </p:cNvPr>
          <p:cNvSpPr>
            <a:spLocks noGrp="1"/>
          </p:cNvSpPr>
          <p:nvPr/>
        </p:nvSpPr>
        <p:spPr>
          <a:xfrm>
            <a:off x="384048" y="713232"/>
            <a:ext cx="36576" cy="585216"/>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C73131C-2A76-44C6-ADAD-7175C95E4B5F}"/>
              </a:ext>
            </a:extLst>
          </p:cNvPr>
          <p:cNvSpPr>
            <a:spLocks noGrp="1"/>
          </p:cNvSpPr>
          <p:nvPr/>
        </p:nvSpPr>
        <p:spPr>
          <a:xfrm>
            <a:off x="502920" y="658368"/>
            <a:ext cx="2194560" cy="240066"/>
          </a:xfrm>
          <a:prstGeom prst="rect">
            <a:avLst/>
          </a:prstGeom>
          <a:noFill/>
        </p:spPr>
        <p:txBody>
          <a:bodyPr wrap="square" lIns="45720" tIns="27432" rIns="45720" bIns="27432" anchor="t">
            <a:spAutoFit/>
          </a:bodyPr>
          <a:lstStyle/>
          <a:p>
            <a:pPr algn="l">
              <a:buNone/>
            </a:pPr>
            <a:r>
              <a:rPr sz="1200" b="1">
                <a:solidFill>
                  <a:srgbClr val="F26F21"/>
                </a:solidFill>
                <a:latin typeface="Arial" panose="020B0604020202020204" pitchFamily="34" charset="0"/>
                <a:ea typeface="Aptos"/>
                <a:cs typeface="Arial" panose="020B0604020202020204" pitchFamily="34" charset="0"/>
              </a:rPr>
              <a:t>07  |  ENGAGEMENT</a:t>
            </a:r>
          </a:p>
        </p:txBody>
      </p:sp>
      <p:sp>
        <p:nvSpPr>
          <p:cNvPr id="6" name="TextBox 5">
            <a:extLst>
              <a:ext uri="{FF2B5EF4-FFF2-40B4-BE49-F238E27FC236}">
                <a16:creationId xmlns:a16="http://schemas.microsoft.com/office/drawing/2014/main" id="{27DE06C0-FFCC-4D86-A9C1-70B67031F91C}"/>
              </a:ext>
            </a:extLst>
          </p:cNvPr>
          <p:cNvSpPr>
            <a:spLocks noGrp="1"/>
          </p:cNvSpPr>
          <p:nvPr/>
        </p:nvSpPr>
        <p:spPr>
          <a:xfrm>
            <a:off x="504825" y="895350"/>
            <a:ext cx="10953750" cy="240066"/>
          </a:xfrm>
          <a:prstGeom prst="rect">
            <a:avLst/>
          </a:prstGeom>
          <a:noFill/>
        </p:spPr>
        <p:txBody>
          <a:bodyPr wrap="square" lIns="45720" tIns="27432" rIns="45720" bIns="27432" anchor="t">
            <a:spAutoFit/>
          </a:bodyPr>
          <a:lstStyle/>
          <a:p>
            <a:pPr algn="l">
              <a:buNone/>
              <a:defRPr sz="2400" b="1">
                <a:solidFill>
                  <a:srgbClr val="002565"/>
                </a:solidFill>
                <a:latin typeface="Aptos"/>
                <a:ea typeface="Aptos"/>
                <a:cs typeface="Aptos"/>
              </a:defRPr>
            </a:pPr>
            <a:r>
              <a:rPr sz="1200" b="1">
                <a:solidFill>
                  <a:srgbClr val="002565"/>
                </a:solidFill>
                <a:latin typeface="Arial" panose="020B0604020202020204" pitchFamily="34" charset="0"/>
                <a:ea typeface="Aptos"/>
                <a:cs typeface="Arial" panose="020B0604020202020204" pitchFamily="34" charset="0"/>
              </a:rPr>
              <a:t>How to Engage with TANESCO</a:t>
            </a:r>
          </a:p>
        </p:txBody>
      </p:sp>
      <p:sp>
        <p:nvSpPr>
          <p:cNvPr id="7" name="TextBox 6">
            <a:extLst>
              <a:ext uri="{FF2B5EF4-FFF2-40B4-BE49-F238E27FC236}">
                <a16:creationId xmlns:a16="http://schemas.microsoft.com/office/drawing/2014/main" id="{734C5D32-2E5A-41AD-B43A-C3BE47E4D666}"/>
              </a:ext>
            </a:extLst>
          </p:cNvPr>
          <p:cNvSpPr>
            <a:spLocks noGrp="1"/>
          </p:cNvSpPr>
          <p:nvPr/>
        </p:nvSpPr>
        <p:spPr>
          <a:xfrm>
            <a:off x="504825" y="1343025"/>
            <a:ext cx="11049000" cy="240066"/>
          </a:xfrm>
          <a:prstGeom prst="rect">
            <a:avLst/>
          </a:prstGeom>
          <a:noFill/>
        </p:spPr>
        <p:txBody>
          <a:bodyPr wrap="square" lIns="45720" tIns="27432" rIns="45720" bIns="27432" anchor="t">
            <a:spAutoFit/>
          </a:bodyPr>
          <a:lstStyle/>
          <a:p>
            <a:pPr algn="l">
              <a:buNone/>
              <a:defRPr sz="1425">
                <a:solidFill>
                  <a:srgbClr val="41556D"/>
                </a:solidFill>
                <a:latin typeface="Aptos"/>
                <a:ea typeface="Aptos"/>
                <a:cs typeface="Aptos"/>
              </a:defRPr>
            </a:pPr>
            <a:r>
              <a:rPr sz="1200" b="0">
                <a:solidFill>
                  <a:srgbClr val="41556D"/>
                </a:solidFill>
                <a:latin typeface="Arial" panose="020B0604020202020204" pitchFamily="34" charset="0"/>
                <a:ea typeface="Aptos"/>
                <a:cs typeface="Arial" panose="020B0604020202020204" pitchFamily="34" charset="0"/>
              </a:rPr>
              <a:t>A clear pathway from first contact to financial close.</a:t>
            </a:r>
          </a:p>
        </p:txBody>
      </p:sp>
      <p:pic>
        <p:nvPicPr>
          <p:cNvPr id="73" name="Picture 7"/>
          <p:cNvPicPr>
            <a:picLocks noChangeAspect="1"/>
          </p:cNvPicPr>
          <p:nvPr/>
        </p:nvPicPr>
        <p:blipFill>
          <a:blip r:embed="rId3"/>
          <a:stretch>
            <a:fillRect/>
          </a:stretch>
        </p:blipFill>
        <p:spPr>
          <a:xfrm>
            <a:off x="10652760" y="109728"/>
            <a:ext cx="868680" cy="590420"/>
          </a:xfrm>
          <a:prstGeom prst="rect">
            <a:avLst/>
          </a:prstGeom>
        </p:spPr>
      </p:pic>
      <p:sp>
        <p:nvSpPr>
          <p:cNvPr id="9" name="TextBox 8">
            <a:extLst>
              <a:ext uri="{FF2B5EF4-FFF2-40B4-BE49-F238E27FC236}">
                <a16:creationId xmlns:a16="http://schemas.microsoft.com/office/drawing/2014/main" id="{F21A8082-A8D4-47EB-964B-DFFD71D8D941}"/>
              </a:ext>
            </a:extLst>
          </p:cNvPr>
          <p:cNvSpPr>
            <a:spLocks noGrp="1"/>
          </p:cNvSpPr>
          <p:nvPr/>
        </p:nvSpPr>
        <p:spPr>
          <a:xfrm>
            <a:off x="7772400" y="137160"/>
            <a:ext cx="2560320" cy="424732"/>
          </a:xfrm>
          <a:prstGeom prst="rect">
            <a:avLst/>
          </a:prstGeom>
          <a:noFill/>
        </p:spPr>
        <p:txBody>
          <a:bodyPr wrap="square" lIns="45720" tIns="27432" rIns="45720" bIns="27432" anchor="t">
            <a:spAutoFit/>
          </a:bodyPr>
          <a:lstStyle/>
          <a:p>
            <a:pPr algn="r">
              <a:buNone/>
            </a:pPr>
            <a:r>
              <a:rPr sz="1200" b="1">
                <a:solidFill>
                  <a:srgbClr val="FFFFFF"/>
                </a:solidFill>
                <a:latin typeface="Arial" panose="020B0604020202020204" pitchFamily="34" charset="0"/>
                <a:ea typeface="Aptos"/>
                <a:cs typeface="Arial" panose="020B0604020202020204" pitchFamily="34" charset="0"/>
              </a:rPr>
              <a:t>EU–Tanzania Investment &amp; Business Forum 2026</a:t>
            </a:r>
          </a:p>
        </p:txBody>
      </p:sp>
      <p:pic>
        <p:nvPicPr>
          <p:cNvPr id="75" name="Picture 9"/>
          <p:cNvPicPr>
            <a:picLocks noChangeAspect="1"/>
          </p:cNvPicPr>
          <p:nvPr/>
        </p:nvPicPr>
        <p:blipFill>
          <a:blip r:embed="rId4"/>
          <a:stretch>
            <a:fillRect/>
          </a:stretch>
        </p:blipFill>
        <p:spPr>
          <a:xfrm>
            <a:off x="0" y="5532120"/>
            <a:ext cx="5394960" cy="3727111"/>
          </a:xfrm>
          <a:prstGeom prst="rect">
            <a:avLst/>
          </a:prstGeom>
        </p:spPr>
      </p:pic>
      <p:sp>
        <p:nvSpPr>
          <p:cNvPr id="11" name="Rectangle 10">
            <a:extLst>
              <a:ext uri="{FF2B5EF4-FFF2-40B4-BE49-F238E27FC236}">
                <a16:creationId xmlns:a16="http://schemas.microsoft.com/office/drawing/2014/main" id="{6BECF68A-D89E-4B50-8647-2D88D2ED8D4B}"/>
              </a:ext>
            </a:extLst>
          </p:cNvPr>
          <p:cNvSpPr>
            <a:spLocks noGrp="1"/>
          </p:cNvSpPr>
          <p:nvPr/>
        </p:nvSpPr>
        <p:spPr>
          <a:xfrm>
            <a:off x="0" y="6355080"/>
            <a:ext cx="12191695" cy="502920"/>
          </a:xfrm>
          <a:prstGeom prst="rect">
            <a:avLst/>
          </a:prstGeom>
          <a:solidFill>
            <a:srgbClr val="003399"/>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1D66164E-701D-40C9-9AA7-9289015DB77F}"/>
              </a:ext>
            </a:extLst>
          </p:cNvPr>
          <p:cNvSpPr>
            <a:spLocks noGrp="1"/>
          </p:cNvSpPr>
          <p:nvPr/>
        </p:nvSpPr>
        <p:spPr>
          <a:xfrm>
            <a:off x="0" y="6355080"/>
            <a:ext cx="4343400" cy="502920"/>
          </a:xfrm>
          <a:prstGeom prst="rect">
            <a:avLst/>
          </a:prstGeom>
          <a:solidFill>
            <a:srgbClr val="006446"/>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A7CCFEBD-629A-4A56-8B69-9F70322945DA}"/>
              </a:ext>
            </a:extLst>
          </p:cNvPr>
          <p:cNvSpPr>
            <a:spLocks noGrp="1"/>
          </p:cNvSpPr>
          <p:nvPr/>
        </p:nvSpPr>
        <p:spPr>
          <a:xfrm>
            <a:off x="4343400" y="6355080"/>
            <a:ext cx="960120" cy="502920"/>
          </a:xfrm>
          <a:prstGeom prst="rect">
            <a:avLst/>
          </a:prstGeom>
          <a:solidFill>
            <a:srgbClr val="FFCC00"/>
          </a:solidFill>
          <a:ln>
            <a:noFill/>
          </a:ln>
        </p:spPr>
        <p:style>
          <a:lnRef idx="1">
            <a:schemeClr val="accent1"/>
          </a:lnRef>
          <a:fillRef idx="3">
            <a:schemeClr val="accent1"/>
          </a:fillRef>
          <a:effectRef idx="2">
            <a:schemeClr val="accent1"/>
          </a:effectRef>
          <a:fontRef idx="minor">
            <a:schemeClr val="lt1"/>
          </a:fontRef>
        </p:style>
        <p:txBody>
          <a:bodyPr wrap="square" anchor="ctr"/>
          <a:lstStyle/>
          <a:p>
            <a:pPr algn="ctr">
              <a:buNone/>
            </a:pPr>
            <a:endParaRPr sz="120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360F53D-C39E-4EAE-A925-015371BB705D}"/>
              </a:ext>
            </a:extLst>
          </p:cNvPr>
          <p:cNvSpPr>
            <a:spLocks noGrp="1"/>
          </p:cNvSpPr>
          <p:nvPr/>
        </p:nvSpPr>
        <p:spPr>
          <a:xfrm>
            <a:off x="10241280" y="6464808"/>
            <a:ext cx="1371600" cy="240066"/>
          </a:xfrm>
          <a:prstGeom prst="rect">
            <a:avLst/>
          </a:prstGeom>
          <a:noFill/>
        </p:spPr>
        <p:txBody>
          <a:bodyPr wrap="square" lIns="45720" tIns="27432" rIns="45720" bIns="27432" anchor="t">
            <a:spAutoFit/>
          </a:bodyPr>
          <a:lstStyle/>
          <a:p>
            <a:pPr algn="r">
              <a:buNone/>
            </a:pPr>
            <a:r>
              <a:rPr sz="1200" b="1">
                <a:solidFill>
                  <a:srgbClr val="FFFFFF"/>
                </a:solidFill>
                <a:latin typeface="Arial" panose="020B0604020202020204" pitchFamily="34" charset="0"/>
                <a:ea typeface="Aptos"/>
                <a:cs typeface="Arial" panose="020B0604020202020204" pitchFamily="34" charset="0"/>
              </a:rPr>
              <a:t>TANESCO  7 / 7</a:t>
            </a:r>
          </a:p>
        </p:txBody>
      </p:sp>
      <p:pic>
        <p:nvPicPr>
          <p:cNvPr id="80" name="Picture 79"/>
          <p:cNvPicPr>
            <a:picLocks noChangeAspect="1"/>
          </p:cNvPicPr>
          <p:nvPr/>
        </p:nvPicPr>
        <p:blipFill>
          <a:blip r:embed="rId5"/>
          <a:stretch/>
        </p:blipFill>
        <p:spPr>
          <a:xfrm>
            <a:off x="499406" y="28575"/>
            <a:ext cx="2211114" cy="471488"/>
          </a:xfrm>
          <a:prstGeom prst="rect">
            <a:avLst/>
          </a:prstGeom>
        </p:spPr>
      </p:pic>
      <p:sp>
        <p:nvSpPr>
          <p:cNvPr id="55" name="Rectangle 54">
            <a:extLst>
              <a:ext uri="{FF2B5EF4-FFF2-40B4-BE49-F238E27FC236}">
                <a16:creationId xmlns:a16="http://schemas.microsoft.com/office/drawing/2014/main" id="{5F72E1D0-1F6A-4F87-AA2D-6F5D3DA206A5}"/>
              </a:ext>
            </a:extLst>
          </p:cNvPr>
          <p:cNvSpPr>
            <a:spLocks noGrp="1"/>
          </p:cNvSpPr>
          <p:nvPr/>
        </p:nvSpPr>
        <p:spPr>
          <a:xfrm>
            <a:off x="566928" y="1783080"/>
            <a:ext cx="7315200" cy="365760"/>
          </a:xfrm>
          <a:prstGeom prst="rect">
            <a:avLst/>
          </a:prstGeom>
          <a:noFill/>
          <a:ln w="0">
            <a:noFill/>
          </a:ln>
        </p:spPr>
        <p:txBody>
          <a:bodyPr>
            <a:noAutofit/>
          </a:bodyPr>
          <a:lstStyle/>
          <a:p>
            <a:pPr>
              <a:defRPr sz="18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From Interest to Bankable Project</a:t>
            </a:r>
          </a:p>
        </p:txBody>
      </p:sp>
      <p:sp>
        <p:nvSpPr>
          <p:cNvPr id="56" name="Rectangle 55">
            <a:extLst>
              <a:ext uri="{FF2B5EF4-FFF2-40B4-BE49-F238E27FC236}">
                <a16:creationId xmlns:a16="http://schemas.microsoft.com/office/drawing/2014/main" id="{AA4CA4BA-1E73-4804-80D9-FE05A8833201}"/>
              </a:ext>
            </a:extLst>
          </p:cNvPr>
          <p:cNvSpPr>
            <a:spLocks noGrp="1"/>
          </p:cNvSpPr>
          <p:nvPr/>
        </p:nvSpPr>
        <p:spPr>
          <a:xfrm>
            <a:off x="566928" y="2286000"/>
            <a:ext cx="2606040" cy="566928"/>
          </a:xfrm>
          <a:prstGeom prst="rect">
            <a:avLst/>
          </a:prstGeom>
          <a:noFill/>
          <a:ln w="0">
            <a:noFill/>
          </a:ln>
        </p:spPr>
        <p:txBody>
          <a:bodyPr>
            <a:noAutofit/>
          </a:bodyPr>
          <a:lstStyle/>
          <a:p>
            <a:pPr>
              <a:defRPr sz="15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01  INITIAL ENGAGEMENT</a:t>
            </a:r>
          </a:p>
        </p:txBody>
      </p:sp>
      <p:sp>
        <p:nvSpPr>
          <p:cNvPr id="57" name="Rectangle 56">
            <a:extLst>
              <a:ext uri="{FF2B5EF4-FFF2-40B4-BE49-F238E27FC236}">
                <a16:creationId xmlns:a16="http://schemas.microsoft.com/office/drawing/2014/main" id="{3CFBA7C7-0D70-4B42-9229-765320070D1A}"/>
              </a:ext>
            </a:extLst>
          </p:cNvPr>
          <p:cNvSpPr>
            <a:spLocks noGrp="1"/>
          </p:cNvSpPr>
          <p:nvPr/>
        </p:nvSpPr>
        <p:spPr>
          <a:xfrm>
            <a:off x="566928" y="2880360"/>
            <a:ext cx="2606040" cy="1005840"/>
          </a:xfrm>
          <a:prstGeom prst="rect">
            <a:avLst/>
          </a:prstGeom>
          <a:noFill/>
          <a:ln w="0">
            <a:noFill/>
          </a:ln>
        </p:spPr>
        <p:txBody>
          <a:bodyPr>
            <a:noAutofit/>
          </a:bodyPr>
          <a:lstStyle/>
          <a:p>
            <a:pPr>
              <a:defRPr sz="1500" b="0">
                <a:solidFill>
                  <a:srgbClr val="002565"/>
                </a:solidFill>
                <a:latin typeface="Aptos"/>
                <a:ea typeface="Aptos"/>
                <a:cs typeface="Aptos"/>
              </a:defRPr>
            </a:pPr>
            <a:r>
              <a:rPr sz="1200" b="0">
                <a:solidFill>
                  <a:srgbClr val="002565"/>
                </a:solidFill>
                <a:latin typeface="Arial" panose="020B0604020202020204" pitchFamily="34" charset="0"/>
                <a:ea typeface="Aptos"/>
                <a:cs typeface="Arial" panose="020B0604020202020204" pitchFamily="34" charset="0"/>
              </a:rPr>
              <a:t>Share interest, capabilities and project focus with the Investment Desk.</a:t>
            </a:r>
          </a:p>
        </p:txBody>
      </p:sp>
      <p:sp>
        <p:nvSpPr>
          <p:cNvPr id="58" name="Rectangle 57">
            <a:extLst>
              <a:ext uri="{FF2B5EF4-FFF2-40B4-BE49-F238E27FC236}">
                <a16:creationId xmlns:a16="http://schemas.microsoft.com/office/drawing/2014/main" id="{687CD8FE-E0AB-41D0-BC84-5854C0B167A3}"/>
              </a:ext>
            </a:extLst>
          </p:cNvPr>
          <p:cNvSpPr>
            <a:spLocks noGrp="1"/>
          </p:cNvSpPr>
          <p:nvPr/>
        </p:nvSpPr>
        <p:spPr>
          <a:xfrm>
            <a:off x="3355848" y="2286000"/>
            <a:ext cx="2606040" cy="566928"/>
          </a:xfrm>
          <a:prstGeom prst="rect">
            <a:avLst/>
          </a:prstGeom>
          <a:noFill/>
          <a:ln w="0">
            <a:noFill/>
          </a:ln>
        </p:spPr>
        <p:txBody>
          <a:bodyPr>
            <a:noAutofit/>
          </a:bodyPr>
          <a:lstStyle/>
          <a:p>
            <a:pPr>
              <a:defRPr sz="15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02  TIMS / PROPOSAL SUBMISSION</a:t>
            </a:r>
          </a:p>
        </p:txBody>
      </p:sp>
      <p:sp>
        <p:nvSpPr>
          <p:cNvPr id="59" name="Rectangle 58">
            <a:extLst>
              <a:ext uri="{FF2B5EF4-FFF2-40B4-BE49-F238E27FC236}">
                <a16:creationId xmlns:a16="http://schemas.microsoft.com/office/drawing/2014/main" id="{027A16B5-2B76-4883-95AE-DE97F614B8F8}"/>
              </a:ext>
            </a:extLst>
          </p:cNvPr>
          <p:cNvSpPr>
            <a:spLocks noGrp="1"/>
          </p:cNvSpPr>
          <p:nvPr/>
        </p:nvSpPr>
        <p:spPr>
          <a:xfrm>
            <a:off x="3355848" y="2880360"/>
            <a:ext cx="2606040" cy="1005840"/>
          </a:xfrm>
          <a:prstGeom prst="rect">
            <a:avLst/>
          </a:prstGeom>
          <a:noFill/>
          <a:ln w="0">
            <a:noFill/>
          </a:ln>
        </p:spPr>
        <p:txBody>
          <a:bodyPr>
            <a:noAutofit/>
          </a:bodyPr>
          <a:lstStyle/>
          <a:p>
            <a:pPr>
              <a:defRPr sz="1500" b="0">
                <a:solidFill>
                  <a:srgbClr val="002565"/>
                </a:solidFill>
                <a:latin typeface="Aptos"/>
                <a:ea typeface="Aptos"/>
                <a:cs typeface="Aptos"/>
              </a:defRPr>
            </a:pPr>
            <a:r>
              <a:rPr sz="1200" b="0">
                <a:solidFill>
                  <a:srgbClr val="002565"/>
                </a:solidFill>
                <a:latin typeface="Arial" panose="020B0604020202020204" pitchFamily="34" charset="0"/>
                <a:ea typeface="Aptos"/>
                <a:cs typeface="Arial" panose="020B0604020202020204" pitchFamily="34" charset="0"/>
              </a:rPr>
              <a:t>Register or submit relevant proposal information through TIMS where applicable.</a:t>
            </a:r>
          </a:p>
        </p:txBody>
      </p:sp>
      <p:sp>
        <p:nvSpPr>
          <p:cNvPr id="60" name="Rectangle 59">
            <a:extLst>
              <a:ext uri="{FF2B5EF4-FFF2-40B4-BE49-F238E27FC236}">
                <a16:creationId xmlns:a16="http://schemas.microsoft.com/office/drawing/2014/main" id="{CE143564-90D6-406C-8B6F-027A4441CBFD}"/>
              </a:ext>
            </a:extLst>
          </p:cNvPr>
          <p:cNvSpPr>
            <a:spLocks noGrp="1"/>
          </p:cNvSpPr>
          <p:nvPr/>
        </p:nvSpPr>
        <p:spPr>
          <a:xfrm>
            <a:off x="6144768" y="2286000"/>
            <a:ext cx="2606040" cy="566928"/>
          </a:xfrm>
          <a:prstGeom prst="rect">
            <a:avLst/>
          </a:prstGeom>
          <a:noFill/>
          <a:ln w="0">
            <a:noFill/>
          </a:ln>
        </p:spPr>
        <p:txBody>
          <a:bodyPr>
            <a:noAutofit/>
          </a:bodyPr>
          <a:lstStyle/>
          <a:p>
            <a:pPr>
              <a:defRPr sz="15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03  EVALUATION &amp; STRUCTURING</a:t>
            </a:r>
          </a:p>
        </p:txBody>
      </p:sp>
      <p:sp>
        <p:nvSpPr>
          <p:cNvPr id="61" name="Rectangle 60">
            <a:extLst>
              <a:ext uri="{FF2B5EF4-FFF2-40B4-BE49-F238E27FC236}">
                <a16:creationId xmlns:a16="http://schemas.microsoft.com/office/drawing/2014/main" id="{EB174806-C331-4670-A81D-4A7527BB746D}"/>
              </a:ext>
            </a:extLst>
          </p:cNvPr>
          <p:cNvSpPr>
            <a:spLocks noGrp="1"/>
          </p:cNvSpPr>
          <p:nvPr/>
        </p:nvSpPr>
        <p:spPr>
          <a:xfrm>
            <a:off x="6144768" y="2880360"/>
            <a:ext cx="2606040" cy="1005840"/>
          </a:xfrm>
          <a:prstGeom prst="rect">
            <a:avLst/>
          </a:prstGeom>
          <a:noFill/>
          <a:ln w="0">
            <a:noFill/>
          </a:ln>
        </p:spPr>
        <p:txBody>
          <a:bodyPr>
            <a:noAutofit/>
          </a:bodyPr>
          <a:lstStyle/>
          <a:p>
            <a:pPr>
              <a:defRPr sz="1500" b="0">
                <a:solidFill>
                  <a:srgbClr val="002565"/>
                </a:solidFill>
                <a:latin typeface="Aptos"/>
                <a:ea typeface="Aptos"/>
                <a:cs typeface="Aptos"/>
              </a:defRPr>
            </a:pPr>
            <a:r>
              <a:rPr sz="1200" b="0">
                <a:solidFill>
                  <a:srgbClr val="002565"/>
                </a:solidFill>
                <a:latin typeface="Arial" panose="020B0604020202020204" pitchFamily="34" charset="0"/>
                <a:ea typeface="Aptos"/>
                <a:cs typeface="Arial" panose="020B0604020202020204" pitchFamily="34" charset="0"/>
              </a:rPr>
              <a:t>Screen technical, financial, legal and commercial fit; confirm the right route.</a:t>
            </a:r>
          </a:p>
        </p:txBody>
      </p:sp>
      <p:sp>
        <p:nvSpPr>
          <p:cNvPr id="62" name="Rectangle 61">
            <a:extLst>
              <a:ext uri="{FF2B5EF4-FFF2-40B4-BE49-F238E27FC236}">
                <a16:creationId xmlns:a16="http://schemas.microsoft.com/office/drawing/2014/main" id="{1A078A47-7F39-4A45-9E7F-AB25A568CCE7}"/>
              </a:ext>
            </a:extLst>
          </p:cNvPr>
          <p:cNvSpPr>
            <a:spLocks noGrp="1"/>
          </p:cNvSpPr>
          <p:nvPr/>
        </p:nvSpPr>
        <p:spPr>
          <a:xfrm>
            <a:off x="8933687" y="2286000"/>
            <a:ext cx="2606040" cy="566928"/>
          </a:xfrm>
          <a:prstGeom prst="rect">
            <a:avLst/>
          </a:prstGeom>
          <a:noFill/>
          <a:ln w="0">
            <a:noFill/>
          </a:ln>
        </p:spPr>
        <p:txBody>
          <a:bodyPr>
            <a:noAutofit/>
          </a:bodyPr>
          <a:lstStyle/>
          <a:p>
            <a:pPr>
              <a:defRPr sz="15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04  DUE DILIGENCE TO CLOSE</a:t>
            </a:r>
          </a:p>
        </p:txBody>
      </p:sp>
      <p:sp>
        <p:nvSpPr>
          <p:cNvPr id="63" name="Rectangle 62">
            <a:extLst>
              <a:ext uri="{FF2B5EF4-FFF2-40B4-BE49-F238E27FC236}">
                <a16:creationId xmlns:a16="http://schemas.microsoft.com/office/drawing/2014/main" id="{5E9D2A72-2504-4B0D-A913-DFD004996385}"/>
              </a:ext>
            </a:extLst>
          </p:cNvPr>
          <p:cNvSpPr>
            <a:spLocks noGrp="1"/>
          </p:cNvSpPr>
          <p:nvPr/>
        </p:nvSpPr>
        <p:spPr>
          <a:xfrm>
            <a:off x="8933687" y="2880360"/>
            <a:ext cx="2606040" cy="1005840"/>
          </a:xfrm>
          <a:prstGeom prst="rect">
            <a:avLst/>
          </a:prstGeom>
          <a:noFill/>
          <a:ln w="0">
            <a:noFill/>
          </a:ln>
        </p:spPr>
        <p:txBody>
          <a:bodyPr>
            <a:noAutofit/>
          </a:bodyPr>
          <a:lstStyle/>
          <a:p>
            <a:pPr>
              <a:defRPr sz="1500" b="0">
                <a:solidFill>
                  <a:srgbClr val="002565"/>
                </a:solidFill>
                <a:latin typeface="Aptos"/>
                <a:ea typeface="Aptos"/>
                <a:cs typeface="Aptos"/>
              </a:defRPr>
            </a:pPr>
            <a:r>
              <a:rPr sz="1200" b="0">
                <a:solidFill>
                  <a:srgbClr val="002565"/>
                </a:solidFill>
                <a:latin typeface="Arial" panose="020B0604020202020204" pitchFamily="34" charset="0"/>
                <a:ea typeface="Aptos"/>
                <a:cs typeface="Arial" panose="020B0604020202020204" pitchFamily="34" charset="0"/>
              </a:rPr>
              <a:t>Due diligence, approvals, agreements, financial close and implementation.</a:t>
            </a:r>
          </a:p>
        </p:txBody>
      </p:sp>
      <p:pic>
        <p:nvPicPr>
          <p:cNvPr id="102" name="Picture 101"/>
          <p:cNvPicPr>
            <a:picLocks noChangeAspect="1"/>
          </p:cNvPicPr>
          <p:nvPr/>
        </p:nvPicPr>
        <p:blipFill>
          <a:blip r:embed="rId6"/>
          <a:stretch/>
        </p:blipFill>
        <p:spPr>
          <a:xfrm>
            <a:off x="566928" y="4663440"/>
            <a:ext cx="1280160" cy="1280160"/>
          </a:xfrm>
          <a:prstGeom prst="rect">
            <a:avLst/>
          </a:prstGeom>
        </p:spPr>
      </p:pic>
      <p:sp>
        <p:nvSpPr>
          <p:cNvPr id="65" name="Rectangle 64">
            <a:extLst>
              <a:ext uri="{FF2B5EF4-FFF2-40B4-BE49-F238E27FC236}">
                <a16:creationId xmlns:a16="http://schemas.microsoft.com/office/drawing/2014/main" id="{14B5F1B4-840B-40CE-B017-5EE62DD7CD6D}"/>
              </a:ext>
            </a:extLst>
          </p:cNvPr>
          <p:cNvSpPr>
            <a:spLocks noGrp="1"/>
          </p:cNvSpPr>
          <p:nvPr/>
        </p:nvSpPr>
        <p:spPr>
          <a:xfrm>
            <a:off x="2057400" y="4663440"/>
            <a:ext cx="7315200" cy="1280160"/>
          </a:xfrm>
          <a:prstGeom prst="rect">
            <a:avLst/>
          </a:prstGeom>
          <a:noFill/>
          <a:ln w="0">
            <a:noFill/>
          </a:ln>
        </p:spPr>
        <p:txBody>
          <a:bodyPr>
            <a:noAutofit/>
          </a:bodyPr>
          <a:lstStyle/>
          <a:p>
            <a:pPr>
              <a:spcAft>
                <a:spcPts val="600"/>
              </a:spcAft>
              <a:defRPr sz="135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Investment Desk: invest@tanesco.co.tz</a:t>
            </a:r>
          </a:p>
          <a:p>
            <a:pPr>
              <a:spcAft>
                <a:spcPts val="600"/>
              </a:spcAft>
              <a:defRPr sz="135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Investment Portal (TIMS): https://tims.tanesco.co.tz</a:t>
            </a:r>
          </a:p>
          <a:p>
            <a:pPr>
              <a:spcAft>
                <a:spcPts val="600"/>
              </a:spcAft>
              <a:defRPr sz="135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Scan the QR code to register and submit proposals</a:t>
            </a:r>
          </a:p>
        </p:txBody>
      </p:sp>
      <p:sp>
        <p:nvSpPr>
          <p:cNvPr id="8" name="Rectangle 7">
            <a:extLst>
              <a:ext uri="{FF2B5EF4-FFF2-40B4-BE49-F238E27FC236}">
                <a16:creationId xmlns:a16="http://schemas.microsoft.com/office/drawing/2014/main" id="{5F72E1D0-1F6A-4F87-AA2D-6F5D3DA206A5}"/>
              </a:ext>
            </a:extLst>
          </p:cNvPr>
          <p:cNvSpPr>
            <a:spLocks noGrp="1"/>
          </p:cNvSpPr>
          <p:nvPr/>
        </p:nvSpPr>
        <p:spPr>
          <a:xfrm>
            <a:off x="566928" y="4160520"/>
            <a:ext cx="5486400" cy="365760"/>
          </a:xfrm>
          <a:prstGeom prst="rect">
            <a:avLst/>
          </a:prstGeom>
          <a:noFill/>
          <a:ln w="0">
            <a:noFill/>
          </a:ln>
        </p:spPr>
        <p:txBody>
          <a:bodyPr>
            <a:noAutofit/>
          </a:bodyPr>
          <a:lstStyle/>
          <a:p>
            <a:pPr>
              <a:defRPr sz="1800" b="1">
                <a:solidFill>
                  <a:srgbClr val="006B4F"/>
                </a:solidFill>
                <a:latin typeface="Aptos"/>
                <a:ea typeface="Aptos"/>
                <a:cs typeface="Aptos"/>
              </a:defRPr>
            </a:pPr>
            <a:r>
              <a:rPr sz="1200" b="1">
                <a:solidFill>
                  <a:srgbClr val="006B4F"/>
                </a:solidFill>
                <a:latin typeface="Arial" panose="020B0604020202020204" pitchFamily="34" charset="0"/>
                <a:ea typeface="Aptos"/>
                <a:cs typeface="Arial" panose="020B0604020202020204" pitchFamily="34" charset="0"/>
              </a:rPr>
              <a:t>Contact Us</a:t>
            </a:r>
          </a:p>
        </p:txBody>
      </p:sp>
    </p:spTree>
    <p:extLst>
      <p:ext uri="{BB962C8B-B14F-4D97-AF65-F5344CB8AC3E}">
        <p14:creationId xmlns:p14="http://schemas.microsoft.com/office/powerpoint/2010/main" val="6694137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1867</Words>
  <Application>Microsoft Office PowerPoint</Application>
  <DocSecurity>0</DocSecurity>
  <PresentationFormat>Widescreen</PresentationFormat>
  <Paragraphs>201</Paragraphs>
  <Slides>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Marietha Kileo</cp:lastModifiedBy>
  <cp:revision>4</cp:revision>
  <dcterms:created xsi:type="dcterms:W3CDTF">2026-09-28T12:55:06Z</dcterms:created>
  <dcterms:modified xsi:type="dcterms:W3CDTF">2026-09-29T18:16:29Z</dcterms:modified>
</cp:coreProperties>
</file>