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8"/>
    <p:restoredTop sz="86439"/>
  </p:normalViewPr>
  <p:slideViewPr>
    <p:cSldViewPr snapToGrid="0" snapToObjects="1">
      <p:cViewPr varScale="1">
        <p:scale>
          <a:sx n="98" d="100"/>
          <a:sy n="98" d="100"/>
        </p:scale>
        <p:origin x="10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EDBA8-6138-8848-9700-1577557DFFFD}" type="datetimeFigureOut">
              <a:rPr lang="en-TZ" smtClean="0"/>
              <a:t>30/09/2026</a:t>
            </a:fld>
            <a:endParaRPr lang="en-T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T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955C8-E7CF-1C41-9D27-F281383DCFC0}" type="slidenum">
              <a:rPr lang="en-TZ" smtClean="0"/>
              <a:t>‹#›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403337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955C8-E7CF-1C41-9D27-F281383DCFC0}" type="slidenum">
              <a:rPr lang="en-TZ" smtClean="0"/>
              <a:t>4</a:t>
            </a:fld>
            <a:endParaRPr lang="en-TZ"/>
          </a:p>
        </p:txBody>
      </p:sp>
    </p:spTree>
    <p:extLst>
      <p:ext uri="{BB962C8B-B14F-4D97-AF65-F5344CB8AC3E}">
        <p14:creationId xmlns:p14="http://schemas.microsoft.com/office/powerpoint/2010/main" val="4275452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723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64008" cy="6858000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3f661381-a2e0-44f3-be99-a7ed0b1791c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" y="624920"/>
            <a:ext cx="1078992" cy="1107387"/>
          </a:xfrm>
          <a:prstGeom prst="rect">
            <a:avLst/>
          </a:prstGeom>
        </p:spPr>
      </p:pic>
      <p:pic>
        <p:nvPicPr>
          <p:cNvPr id="6" name="Picture 5" descr="cd200fa1-b849-4636-82f7-115b103870a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4781" y="805071"/>
            <a:ext cx="955413" cy="9044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120" y="1143000"/>
            <a:ext cx="9692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 i="0">
                <a:solidFill>
                  <a:srgbClr val="14572F"/>
                </a:solidFill>
                <a:latin typeface="Aptos Display"/>
              </a:defRPr>
            </a:pPr>
            <a:r>
              <a:rPr lang="en-US" dirty="0"/>
              <a:t>                  Energizing</a:t>
            </a:r>
            <a:r>
              <a:rPr dirty="0"/>
              <a:t> Rural Transformation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8" y="1755648"/>
            <a:ext cx="9509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0" i="0">
                <a:solidFill>
                  <a:srgbClr val="303833"/>
                </a:solidFill>
                <a:latin typeface="Aptos"/>
              </a:defRPr>
            </a:pPr>
            <a:r>
              <a:rPr dirty="0"/>
              <a:t>Prioritizing rural energy investment that connects people,</a:t>
            </a:r>
            <a:br>
              <a:rPr dirty="0"/>
            </a:br>
            <a:r>
              <a:rPr dirty="0"/>
              <a:t>strengthens reliability and powers productive activity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987552" y="2724912"/>
            <a:ext cx="1234440" cy="68580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7552" y="3182112"/>
            <a:ext cx="56692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50A04B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3624" y="315468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 i="0">
                <a:solidFill>
                  <a:srgbClr val="14572F"/>
                </a:solidFill>
                <a:latin typeface="Aptos Display"/>
              </a:defRPr>
            </a:pPr>
            <a:r>
              <a:t>CONNECTIVITY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24528" y="3182112"/>
            <a:ext cx="56692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50A04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315468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 i="0">
                <a:solidFill>
                  <a:srgbClr val="14572F"/>
                </a:solidFill>
                <a:latin typeface="Aptos Display"/>
              </a:defRPr>
            </a:pPr>
            <a:r>
              <a:t>RELIABILITY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61504" y="3182112"/>
            <a:ext cx="56692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50A04B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37576" y="3154680"/>
            <a:ext cx="2468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 i="0">
                <a:solidFill>
                  <a:srgbClr val="14572F"/>
                </a:solidFill>
                <a:latin typeface="Aptos Display"/>
              </a:defRPr>
            </a:pPr>
            <a:r>
              <a:t>PRODUCTIVE USE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7552" y="4041648"/>
            <a:ext cx="5303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100" b="1" i="0">
                <a:solidFill>
                  <a:srgbClr val="14572F"/>
                </a:solidFill>
                <a:latin typeface="Aptos"/>
              </a:defRPr>
            </a:pPr>
            <a:r>
              <a:t>Eng. Hassan Seif Saidy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7552" y="4462272"/>
            <a:ext cx="5760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 i="0">
                <a:solidFill>
                  <a:srgbClr val="68726C"/>
                </a:solidFill>
                <a:latin typeface="Aptos"/>
              </a:defRPr>
            </a:pPr>
            <a:r>
              <a:t>Director General, Rural Energy Agency (REA)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7552" y="5230368"/>
            <a:ext cx="67665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 i="0">
                <a:solidFill>
                  <a:srgbClr val="68726C"/>
                </a:solidFill>
                <a:latin typeface="Aptos"/>
              </a:defRPr>
            </a:pPr>
            <a:r>
              <a:t>EU–Tanzania Investment &amp; Business Forum 2026–2027</a:t>
            </a:r>
            <a:br/>
            <a:r>
              <a:t>European Roadshow • Renewable Energy &amp; Power Sector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54112" y="3794760"/>
            <a:ext cx="3246120" cy="1298448"/>
          </a:xfrm>
          <a:prstGeom prst="roundRect">
            <a:avLst/>
          </a:prstGeom>
          <a:solidFill>
            <a:srgbClr val="EBF5EB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10144" y="4023360"/>
            <a:ext cx="27432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 i="0">
                <a:solidFill>
                  <a:srgbClr val="50A04B"/>
                </a:solidFill>
                <a:latin typeface="Aptos"/>
              </a:defRPr>
            </a:pPr>
            <a:r>
              <a:t>THE NEXT FRONTIER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73568" y="4434840"/>
            <a:ext cx="27889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 i="0">
                <a:solidFill>
                  <a:srgbClr val="14572F"/>
                </a:solidFill>
                <a:latin typeface="Aptos Display"/>
              </a:defRPr>
            </a:pPr>
            <a:r>
              <a:t>From access to</a:t>
            </a:r>
            <a:br/>
            <a:r>
              <a:t>energy-led development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437376"/>
            <a:ext cx="11045952" cy="10972"/>
          </a:xfrm>
          <a:prstGeom prst="rect">
            <a:avLst/>
          </a:prstGeom>
          <a:solidFill>
            <a:srgbClr val="E1E7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85216" y="6492240"/>
            <a:ext cx="9601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20" b="0" i="0">
                <a:solidFill>
                  <a:srgbClr val="68726C"/>
                </a:solidFill>
                <a:latin typeface="Aptos"/>
              </a:defRPr>
            </a:pPr>
            <a:r>
              <a:t>RURAL ENERGY AGENCY (REA)  |  EU–Tanzania Investment &amp; Business Forum 2026–2027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04120" y="6492240"/>
            <a:ext cx="1463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700" b="1" i="0">
                <a:solidFill>
                  <a:srgbClr val="50A04B"/>
                </a:solidFill>
                <a:latin typeface="Aptos"/>
              </a:defRPr>
            </a:pPr>
            <a:r>
              <a:t>ENERGISING RURAL TANZANIA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82296"/>
            <a:ext cx="12191695" cy="22860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3f661381-a2e0-44f3-be99-a7ed0b1791c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841248" cy="863386"/>
          </a:xfrm>
          <a:prstGeom prst="rect">
            <a:avLst/>
          </a:prstGeom>
        </p:spPr>
      </p:pic>
      <p:pic>
        <p:nvPicPr>
          <p:cNvPr id="6" name="Picture 5" descr="cd200fa1-b849-4636-82f7-115b103870a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9376" y="173736"/>
            <a:ext cx="585216" cy="5540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08760" y="256032"/>
            <a:ext cx="8823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300" b="1" i="0">
                <a:solidFill>
                  <a:srgbClr val="14572F"/>
                </a:solidFill>
                <a:latin typeface="Aptos Display"/>
              </a:defRPr>
            </a:pPr>
            <a:r>
              <a:t>REA’s investment priority is moving from access to impact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694944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0" i="0">
                <a:solidFill>
                  <a:srgbClr val="68726C"/>
                </a:solidFill>
                <a:latin typeface="Aptos"/>
              </a:defRPr>
            </a:pPr>
            <a:r>
              <a:t>The rural grid has created a platform. The next phase is to make that platform more connected, reliable and economically productive.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52760" y="694944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 i="0">
                <a:solidFill>
                  <a:srgbClr val="50A04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298448"/>
            <a:ext cx="3493008" cy="4315968"/>
          </a:xfrm>
          <a:prstGeom prst="roundRect">
            <a:avLst/>
          </a:prstGeom>
          <a:solidFill>
            <a:srgbClr val="EBF5EB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58368" y="1298448"/>
            <a:ext cx="68580" cy="4315968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444751"/>
            <a:ext cx="317296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 i="0">
                <a:solidFill>
                  <a:srgbClr val="14572F"/>
                </a:solidFill>
                <a:latin typeface="Aptos Display"/>
              </a:defRPr>
            </a:pPr>
            <a:r>
              <a:t>01  INCREASE CONNECTIVITY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1865376"/>
            <a:ext cx="3163824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60" b="0" i="0">
                <a:solidFill>
                  <a:srgbClr val="303833"/>
                </a:solidFill>
                <a:latin typeface="Aptos"/>
              </a:defRPr>
            </a:pPr>
            <a:r>
              <a:t>Tanzania is targeting more than 8.3 million additional household connections by 2030 under the National Energy Compact / Mission 300.</a:t>
            </a:r>
            <a:br/>
            <a:br/>
            <a:r>
              <a:t>This creates a large investment space for last-mile connections, network densification, metering, customer services and solutions that help new customers become productive users.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1298448"/>
            <a:ext cx="3493008" cy="4315968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43400" y="1298448"/>
            <a:ext cx="68580" cy="4315968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26280" y="1444751"/>
            <a:ext cx="317296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 i="0">
                <a:solidFill>
                  <a:srgbClr val="14572F"/>
                </a:solidFill>
                <a:latin typeface="Aptos Display"/>
              </a:defRPr>
            </a:pPr>
            <a:r>
              <a:t>02  ENHANCE RELIABILITY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865376"/>
            <a:ext cx="3163824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60" b="0" i="0">
                <a:solidFill>
                  <a:srgbClr val="303833"/>
                </a:solidFill>
                <a:latin typeface="Aptos"/>
              </a:defRPr>
            </a:pPr>
            <a:r>
              <a:t>New connections must be supported by stronger distribution systems.</a:t>
            </a:r>
            <a:br/>
            <a:br/>
            <a:r>
              <a:t>REA is prioritising new and expanded substations, network reinforcement and technologies such as concrete poles, covered conductors and modern monitoring solutions.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28431" y="1298448"/>
            <a:ext cx="3493008" cy="4315968"/>
          </a:xfrm>
          <a:prstGeom prst="roundRect">
            <a:avLst/>
          </a:prstGeom>
          <a:solidFill>
            <a:srgbClr val="FFF8DE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028431" y="1298448"/>
            <a:ext cx="68580" cy="4315968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11311" y="1444751"/>
            <a:ext cx="317296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 i="0">
                <a:solidFill>
                  <a:srgbClr val="14572F"/>
                </a:solidFill>
                <a:latin typeface="Aptos Display"/>
              </a:defRPr>
            </a:pPr>
            <a:r>
              <a:t>03  PRODUCTIVE 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1311" y="1865376"/>
            <a:ext cx="3163824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60" b="0" i="0">
                <a:solidFill>
                  <a:srgbClr val="303833"/>
                </a:solidFill>
                <a:latin typeface="Aptos"/>
              </a:defRPr>
            </a:pPr>
            <a:r>
              <a:t>REA is deliberately linking electrification investment with economic activity — particularly agro-processing, irrigation, cold chains, mining, rural industry and clean cooking.</a:t>
            </a:r>
            <a:br/>
            <a:br/>
            <a:r>
              <a:t>Where grid extension is not the optimal solution, REA also facilitates renewable mini-grid and off-grid solutions.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5870448"/>
            <a:ext cx="10652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 i="0">
                <a:solidFill>
                  <a:srgbClr val="14572F"/>
                </a:solidFill>
                <a:latin typeface="Aptos"/>
              </a:defRPr>
            </a:pPr>
            <a:r>
              <a:t>Core message to investors: the opportunity is no longer simply to build electricity infrastructure — it is to build businesses and productive demand around it.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6437376"/>
            <a:ext cx="11045952" cy="10972"/>
          </a:xfrm>
          <a:prstGeom prst="rect">
            <a:avLst/>
          </a:prstGeom>
          <a:solidFill>
            <a:srgbClr val="E1E7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85216" y="6492240"/>
            <a:ext cx="9601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20" b="0" i="0">
                <a:solidFill>
                  <a:srgbClr val="68726C"/>
                </a:solidFill>
                <a:latin typeface="Aptos"/>
              </a:defRPr>
            </a:pPr>
            <a:r>
              <a:t>RURAL ENERGY AGENCY (REA)  |  EU–Tanzania Investment &amp; Business Forum 2026–2027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04120" y="6492240"/>
            <a:ext cx="1463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700" b="1" i="0">
                <a:solidFill>
                  <a:srgbClr val="50A04B"/>
                </a:solidFill>
                <a:latin typeface="Aptos"/>
              </a:defRPr>
            </a:pPr>
            <a:r>
              <a:t>ENERGISING RURAL TANZANIA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82296"/>
            <a:ext cx="12191695" cy="22860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3f661381-a2e0-44f3-be99-a7ed0b1791c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841248" cy="863386"/>
          </a:xfrm>
          <a:prstGeom prst="rect">
            <a:avLst/>
          </a:prstGeom>
        </p:spPr>
      </p:pic>
      <p:pic>
        <p:nvPicPr>
          <p:cNvPr id="6" name="Picture 5" descr="cd200fa1-b849-4636-82f7-115b103870a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9376" y="173736"/>
            <a:ext cx="585216" cy="5540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08760" y="256032"/>
            <a:ext cx="882396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300" b="1" i="0">
                <a:solidFill>
                  <a:srgbClr val="14572F"/>
                </a:solidFill>
                <a:latin typeface="Aptos Display"/>
              </a:defRPr>
            </a:pPr>
            <a:r>
              <a:rPr dirty="0"/>
              <a:t>Productive use of energy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694944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0" i="0">
                <a:solidFill>
                  <a:srgbClr val="68726C"/>
                </a:solidFill>
                <a:latin typeface="Aptos"/>
              </a:defRPr>
            </a:pPr>
            <a:r>
              <a:t>How is REA prioritising rural electrification investments that directly enable agro-processing, cold chains and irrigation?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52760" y="694944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 i="0">
                <a:solidFill>
                  <a:srgbClr val="50A04B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234440"/>
            <a:ext cx="10863072" cy="841248"/>
          </a:xfrm>
          <a:prstGeom prst="roundRect">
            <a:avLst/>
          </a:prstGeom>
          <a:solidFill>
            <a:srgbClr val="145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1435608"/>
            <a:ext cx="1031443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REA is increasingly planning electrification around where electricity can create economic value — not only where households need a connection.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2395728"/>
            <a:ext cx="3429000" cy="1901952"/>
          </a:xfrm>
          <a:prstGeom prst="roundRect">
            <a:avLst/>
          </a:prstGeom>
          <a:solidFill>
            <a:srgbClr val="EBF5EB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58368" y="2395728"/>
            <a:ext cx="68580" cy="1901952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7" y="2542032"/>
            <a:ext cx="31089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50" b="1" i="0">
                <a:solidFill>
                  <a:srgbClr val="14572F"/>
                </a:solidFill>
                <a:latin typeface="Aptos Display"/>
              </a:defRPr>
            </a:pPr>
            <a:r>
              <a:t>AGRO-PROCESSING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2962656"/>
            <a:ext cx="3099816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60" b="0" i="0">
                <a:solidFill>
                  <a:srgbClr val="303833"/>
                </a:solidFill>
                <a:latin typeface="Aptos"/>
              </a:defRPr>
            </a:pPr>
            <a:r>
              <a:t>Electricity for milling, drying, processing, packaging, storage and other value-addition activities in rural agricultural areas.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0" y="2395728"/>
            <a:ext cx="3429000" cy="1901952"/>
          </a:xfrm>
          <a:prstGeom prst="roundRect">
            <a:avLst/>
          </a:prstGeom>
          <a:solidFill>
            <a:srgbClr val="FFF8DE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389120" y="2395728"/>
            <a:ext cx="68580" cy="1901952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572000" y="2542032"/>
            <a:ext cx="31089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50" b="1" i="0">
                <a:solidFill>
                  <a:srgbClr val="14572F"/>
                </a:solidFill>
                <a:latin typeface="Aptos Display"/>
              </a:defRPr>
            </a:pPr>
            <a:r>
              <a:t>COLD CHAIN &amp; IRRIGATION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2962656"/>
            <a:ext cx="3099816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60" b="0" i="0">
                <a:solidFill>
                  <a:srgbClr val="303833"/>
                </a:solidFill>
                <a:latin typeface="Aptos"/>
              </a:defRPr>
            </a:pPr>
            <a:r>
              <a:t>Reliable electricity enables cold storage, aggregation centres, water pumping and irrigation — helping rural producers reduce losses and increase productivity.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19872" y="2395728"/>
            <a:ext cx="3429000" cy="1901952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119872" y="2395728"/>
            <a:ext cx="68580" cy="1901952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02752" y="2542032"/>
            <a:ext cx="31089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50" b="1" i="0">
                <a:solidFill>
                  <a:srgbClr val="14572F"/>
                </a:solidFill>
                <a:latin typeface="Aptos Display"/>
              </a:defRPr>
            </a:pPr>
            <a:r>
              <a:t>MINING &amp; RURAL INDUSTRY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2752" y="2962656"/>
            <a:ext cx="3099816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60" b="0" i="0">
                <a:solidFill>
                  <a:srgbClr val="303833"/>
                </a:solidFill>
                <a:latin typeface="Aptos"/>
              </a:defRPr>
            </a:pPr>
            <a:r>
              <a:t>Electrification of small-scale mining and rural industrial areas creates a stronger platform for mechanisation, processing and local value addition.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" y="4626864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50A04B"/>
                </a:solidFill>
                <a:latin typeface="Aptos"/>
              </a:defRPr>
            </a:pPr>
            <a:r>
              <a:t>AND WHERE THE GRID IS NOT THE ANSWER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" y="5001768"/>
            <a:ext cx="106070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 i="0">
                <a:solidFill>
                  <a:srgbClr val="303833"/>
                </a:solidFill>
                <a:latin typeface="Aptos"/>
              </a:defRPr>
            </a:pPr>
            <a:r>
              <a:t>REA facilitates renewable mini-grid and off-grid solutions using solar, wind, small hydro and hybrid approaches — creating additional entry points for European technology providers, developers and financiers.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13232" y="5907024"/>
            <a:ext cx="10716768" cy="420624"/>
          </a:xfrm>
          <a:prstGeom prst="roundRect">
            <a:avLst/>
          </a:prstGeom>
          <a:solidFill>
            <a:srgbClr val="EBF5EB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68680" y="6007608"/>
            <a:ext cx="10405872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80" b="1" i="0">
                <a:solidFill>
                  <a:srgbClr val="14572F"/>
                </a:solidFill>
                <a:latin typeface="Aptos"/>
              </a:defRPr>
            </a:pPr>
            <a:r>
              <a:t>Investment opportunity: productive-use appliances • clean cooking • distributed generation • energy services • agro-energy infrastructure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6437376"/>
            <a:ext cx="11045952" cy="10972"/>
          </a:xfrm>
          <a:prstGeom prst="rect">
            <a:avLst/>
          </a:prstGeom>
          <a:solidFill>
            <a:srgbClr val="E1E7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85216" y="6492240"/>
            <a:ext cx="9601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20" b="0" i="0">
                <a:solidFill>
                  <a:srgbClr val="68726C"/>
                </a:solidFill>
                <a:latin typeface="Aptos"/>
              </a:defRPr>
            </a:pPr>
            <a:r>
              <a:t>RURAL ENERGY AGENCY (REA)  |  EU–Tanzania Investment &amp; Business Forum 2026–2027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04120" y="6492240"/>
            <a:ext cx="1463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700" b="1" i="0">
                <a:solidFill>
                  <a:srgbClr val="50A04B"/>
                </a:solidFill>
                <a:latin typeface="Aptos"/>
              </a:defRPr>
            </a:pPr>
            <a:r>
              <a:t>ENERGISING RURAL TANZANIA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82296"/>
            <a:ext cx="12191695" cy="22860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3f661381-a2e0-44f3-be99-a7ed0b1791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28600"/>
            <a:ext cx="841248" cy="863386"/>
          </a:xfrm>
          <a:prstGeom prst="rect">
            <a:avLst/>
          </a:prstGeom>
        </p:spPr>
      </p:pic>
      <p:pic>
        <p:nvPicPr>
          <p:cNvPr id="6" name="Picture 5" descr="cd200fa1-b849-4636-82f7-115b103870a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376" y="173736"/>
            <a:ext cx="585216" cy="5540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08760" y="256032"/>
            <a:ext cx="882396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300" b="1" i="0">
                <a:solidFill>
                  <a:srgbClr val="14572F"/>
                </a:solidFill>
                <a:latin typeface="Aptos Display"/>
              </a:defRPr>
            </a:pPr>
            <a:r>
              <a:rPr dirty="0"/>
              <a:t>A practical example: electrifying productive rural areas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694944"/>
            <a:ext cx="9144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0" i="0">
                <a:solidFill>
                  <a:srgbClr val="68726C"/>
                </a:solidFill>
                <a:latin typeface="Aptos"/>
              </a:defRPr>
            </a:pPr>
            <a:r>
              <a:rPr dirty="0"/>
              <a:t>Small-Scale Mining, Agricultural and Industrial Project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52760" y="694944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 i="0">
                <a:solidFill>
                  <a:srgbClr val="50A04B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188720"/>
            <a:ext cx="1082649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700" b="1" i="0">
                <a:solidFill>
                  <a:srgbClr val="14572F"/>
                </a:solidFill>
                <a:latin typeface="Aptos Display"/>
              </a:defRPr>
            </a:pPr>
            <a:r>
              <a:rPr dirty="0"/>
              <a:t>REA is already implementing a project specifically designed to extend reliable electricity to agricultural, mining and industrial areas</a:t>
            </a:r>
            <a:r>
              <a:rPr lang="en-US" dirty="0"/>
              <a:t>, as well as social services like Health Centers and Water </a:t>
            </a:r>
            <a:r>
              <a:rPr lang="en-US"/>
              <a:t>pumps for </a:t>
            </a:r>
            <a:r>
              <a:rPr lang="en-US" dirty="0"/>
              <a:t>irrigation and </a:t>
            </a:r>
            <a:r>
              <a:rPr lang="en-US"/>
              <a:t>Household supply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658368" y="1920240"/>
            <a:ext cx="1627632" cy="1335024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8368" y="1920240"/>
            <a:ext cx="1627632" cy="64008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8096" y="2103120"/>
            <a:ext cx="1408176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 i="0">
                <a:solidFill>
                  <a:srgbClr val="14572F"/>
                </a:solidFill>
                <a:latin typeface="Aptos Display"/>
              </a:defRPr>
            </a:pPr>
            <a:r>
              <a:t>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2670048"/>
            <a:ext cx="1371600" cy="493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30" b="0" i="0">
                <a:solidFill>
                  <a:srgbClr val="68726C"/>
                </a:solidFill>
                <a:latin typeface="Aptos"/>
              </a:defRPr>
            </a:pPr>
            <a:r>
              <a:t>regions covered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23744" y="1920240"/>
            <a:ext cx="1627632" cy="1335024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523744" y="1920240"/>
            <a:ext cx="1627632" cy="64008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633472" y="2103120"/>
            <a:ext cx="14081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 i="0">
                <a:solidFill>
                  <a:srgbClr val="14572F"/>
                </a:solidFill>
                <a:latin typeface="Aptos Display"/>
              </a:defRPr>
            </a:pPr>
            <a:r>
              <a:rPr lang="en-US" dirty="0"/>
              <a:t>1145</a:t>
            </a:r>
            <a:endParaRPr dirty="0"/>
          </a:p>
        </p:txBody>
      </p:sp>
      <p:sp>
        <p:nvSpPr>
          <p:cNvPr id="18" name="TextBox 17"/>
          <p:cNvSpPr txBox="1"/>
          <p:nvPr/>
        </p:nvSpPr>
        <p:spPr>
          <a:xfrm>
            <a:off x="2651760" y="2670048"/>
            <a:ext cx="1371600" cy="493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30" b="0" i="0">
                <a:solidFill>
                  <a:srgbClr val="68726C"/>
                </a:solidFill>
                <a:latin typeface="Aptos"/>
              </a:defRPr>
            </a:pPr>
            <a:r>
              <a:t>areas targeted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1920240"/>
            <a:ext cx="1627632" cy="1335024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389120" y="1920240"/>
            <a:ext cx="1627632" cy="64008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498848" y="2103120"/>
            <a:ext cx="14081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 i="0">
                <a:solidFill>
                  <a:srgbClr val="14572F"/>
                </a:solidFill>
                <a:latin typeface="Aptos Display"/>
              </a:defRPr>
            </a:pPr>
            <a:r>
              <a:rPr lang="en-US" dirty="0"/>
              <a:t>1989km</a:t>
            </a:r>
            <a:endParaRPr dirty="0"/>
          </a:p>
        </p:txBody>
      </p:sp>
      <p:sp>
        <p:nvSpPr>
          <p:cNvPr id="22" name="TextBox 21"/>
          <p:cNvSpPr txBox="1"/>
          <p:nvPr/>
        </p:nvSpPr>
        <p:spPr>
          <a:xfrm>
            <a:off x="4517136" y="2670048"/>
            <a:ext cx="1371600" cy="250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30" b="0" i="0">
                <a:solidFill>
                  <a:srgbClr val="68726C"/>
                </a:solidFill>
                <a:latin typeface="Aptos"/>
              </a:defRPr>
            </a:pPr>
            <a:r>
              <a:rPr lang="en-US" dirty="0"/>
              <a:t>scope</a:t>
            </a:r>
            <a:r>
              <a:rPr dirty="0"/>
              <a:t> MV lines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4496" y="1920240"/>
            <a:ext cx="1627632" cy="1335024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254496" y="1920240"/>
            <a:ext cx="1627632" cy="64008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64224" y="2103120"/>
            <a:ext cx="14081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 i="0">
                <a:solidFill>
                  <a:srgbClr val="14572F"/>
                </a:solidFill>
                <a:latin typeface="Aptos Display"/>
              </a:defRPr>
            </a:pPr>
            <a:r>
              <a:rPr lang="en-US" dirty="0"/>
              <a:t>1059</a:t>
            </a:r>
            <a:r>
              <a:rPr dirty="0"/>
              <a:t>km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82512" y="2670048"/>
            <a:ext cx="1371600" cy="250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30" b="0" i="0">
                <a:solidFill>
                  <a:srgbClr val="68726C"/>
                </a:solidFill>
                <a:latin typeface="Aptos"/>
              </a:defRPr>
            </a:pPr>
            <a:r>
              <a:rPr lang="en-US" dirty="0"/>
              <a:t>scope</a:t>
            </a:r>
            <a:r>
              <a:rPr dirty="0"/>
              <a:t> LV lines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19872" y="1920240"/>
            <a:ext cx="1627632" cy="1335024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119872" y="1920240"/>
            <a:ext cx="1627632" cy="64008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29600" y="2103120"/>
            <a:ext cx="14081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 i="0">
                <a:solidFill>
                  <a:srgbClr val="14572F"/>
                </a:solidFill>
                <a:latin typeface="Aptos Display"/>
              </a:defRPr>
            </a:pPr>
            <a:r>
              <a:rPr lang="en-US" dirty="0"/>
              <a:t>1111</a:t>
            </a:r>
            <a:endParaRPr dirty="0"/>
          </a:p>
        </p:txBody>
      </p:sp>
      <p:sp>
        <p:nvSpPr>
          <p:cNvPr id="30" name="TextBox 29"/>
          <p:cNvSpPr txBox="1"/>
          <p:nvPr/>
        </p:nvSpPr>
        <p:spPr>
          <a:xfrm>
            <a:off x="8247888" y="2670048"/>
            <a:ext cx="1371600" cy="493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30" b="0" i="0">
                <a:solidFill>
                  <a:srgbClr val="68726C"/>
                </a:solidFill>
                <a:latin typeface="Aptos"/>
              </a:defRPr>
            </a:pPr>
            <a:r>
              <a:rPr dirty="0"/>
              <a:t>distribution transformers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985248" y="1920240"/>
            <a:ext cx="1627632" cy="1335024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985248" y="1920240"/>
            <a:ext cx="1627632" cy="64008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094976" y="2103120"/>
            <a:ext cx="14081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 i="0">
                <a:solidFill>
                  <a:srgbClr val="14572F"/>
                </a:solidFill>
                <a:latin typeface="Aptos Display"/>
              </a:defRPr>
            </a:pPr>
            <a:r>
              <a:rPr dirty="0"/>
              <a:t>13</a:t>
            </a:r>
            <a:r>
              <a:rPr lang="en-US" dirty="0"/>
              <a:t>800+</a:t>
            </a:r>
            <a:endParaRPr dirty="0"/>
          </a:p>
        </p:txBody>
      </p:sp>
      <p:sp>
        <p:nvSpPr>
          <p:cNvPr id="34" name="TextBox 33"/>
          <p:cNvSpPr txBox="1"/>
          <p:nvPr/>
        </p:nvSpPr>
        <p:spPr>
          <a:xfrm>
            <a:off x="10113264" y="2670048"/>
            <a:ext cx="1371600" cy="409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30" b="0" i="0">
                <a:solidFill>
                  <a:srgbClr val="68726C"/>
                </a:solidFill>
                <a:latin typeface="Aptos"/>
              </a:defRPr>
            </a:pPr>
            <a:r>
              <a:rPr dirty="0"/>
              <a:t>customer connections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8368" y="3529584"/>
            <a:ext cx="10863072" cy="1143000"/>
          </a:xfrm>
          <a:prstGeom prst="roundRect">
            <a:avLst/>
          </a:prstGeom>
          <a:solidFill>
            <a:srgbClr val="EBF5EB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96112" y="3730752"/>
            <a:ext cx="23317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14572F"/>
                </a:solidFill>
                <a:latin typeface="Aptos"/>
              </a:defRPr>
            </a:pPr>
            <a:r>
              <a:t>PROGRESS AS OF 10 SEPTEMBER 2026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6112" y="4096512"/>
            <a:ext cx="2834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 i="0">
                <a:solidFill>
                  <a:srgbClr val="14572F"/>
                </a:solidFill>
                <a:latin typeface="Aptos Display"/>
              </a:defRPr>
            </a:pPr>
            <a:r>
              <a:t>92.16% overall implementation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49039" y="3785615"/>
            <a:ext cx="356616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50" b="1" i="0">
                <a:solidFill>
                  <a:srgbClr val="303833"/>
                </a:solidFill>
                <a:latin typeface="Aptos"/>
              </a:defRPr>
            </a:pPr>
            <a:r>
              <a:rPr dirty="0"/>
              <a:t>All </a:t>
            </a:r>
            <a:r>
              <a:rPr lang="en-US" dirty="0"/>
              <a:t>1145</a:t>
            </a:r>
            <a:r>
              <a:rPr dirty="0"/>
              <a:t> targeted areas</a:t>
            </a:r>
            <a:endParaRPr lang="en-US" dirty="0"/>
          </a:p>
          <a:p>
            <a:pPr algn="ctr">
              <a:defRPr sz="1350" b="1" i="0">
                <a:solidFill>
                  <a:srgbClr val="303833"/>
                </a:solidFill>
                <a:latin typeface="Aptos"/>
              </a:defRPr>
            </a:pPr>
            <a:r>
              <a:rPr dirty="0"/>
              <a:t> electrified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60920" y="3785615"/>
            <a:ext cx="374903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50" b="1" i="0">
                <a:solidFill>
                  <a:srgbClr val="303833"/>
                </a:solidFill>
                <a:latin typeface="Aptos"/>
              </a:defRPr>
            </a:pPr>
            <a:r>
              <a:rPr dirty="0"/>
              <a:t>6,</a:t>
            </a:r>
            <a:r>
              <a:rPr lang="en-US" dirty="0"/>
              <a:t>732</a:t>
            </a:r>
            <a:r>
              <a:rPr dirty="0"/>
              <a:t> single-phase + </a:t>
            </a:r>
            <a:r>
              <a:rPr lang="en-US" dirty="0"/>
              <a:t>2,080</a:t>
            </a:r>
            <a:r>
              <a:rPr dirty="0"/>
              <a:t> three-phase</a:t>
            </a:r>
            <a:br>
              <a:rPr dirty="0"/>
            </a:br>
            <a:r>
              <a:rPr dirty="0"/>
              <a:t>customers connected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800" y="4956048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 i="0">
                <a:solidFill>
                  <a:srgbClr val="50A04B"/>
                </a:solidFill>
                <a:latin typeface="Aptos"/>
              </a:defRPr>
            </a:pPr>
            <a:r>
              <a:t>PROJECT SCALE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5285232"/>
            <a:ext cx="5029200" cy="470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30" b="0" i="0">
                <a:solidFill>
                  <a:srgbClr val="303833"/>
                </a:solidFill>
                <a:latin typeface="Aptos"/>
              </a:defRPr>
            </a:pPr>
            <a:r>
              <a:rPr lang="en-US" dirty="0"/>
              <a:t>13</a:t>
            </a:r>
            <a:r>
              <a:rPr dirty="0"/>
              <a:t> contract lots • TZS 1</a:t>
            </a:r>
            <a:r>
              <a:rPr lang="en-US" dirty="0"/>
              <a:t>50</a:t>
            </a:r>
            <a:r>
              <a:rPr dirty="0"/>
              <a:t> billion total cost</a:t>
            </a:r>
            <a:br>
              <a:rPr dirty="0"/>
            </a:br>
            <a:endParaRPr dirty="0"/>
          </a:p>
        </p:txBody>
      </p:sp>
      <p:sp>
        <p:nvSpPr>
          <p:cNvPr id="42" name="TextBox 41"/>
          <p:cNvSpPr txBox="1"/>
          <p:nvPr/>
        </p:nvSpPr>
        <p:spPr>
          <a:xfrm>
            <a:off x="5989320" y="4956048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 i="0">
                <a:solidFill>
                  <a:srgbClr val="50A04B"/>
                </a:solidFill>
                <a:latin typeface="Aptos"/>
              </a:defRPr>
            </a:pPr>
            <a:r>
              <a:t>WHAT THIS DEMONSTRATES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89320" y="5285232"/>
            <a:ext cx="5074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30" b="0" i="0">
                <a:solidFill>
                  <a:srgbClr val="303833"/>
                </a:solidFill>
                <a:latin typeface="Aptos"/>
              </a:defRPr>
            </a:pPr>
            <a:r>
              <a:rPr dirty="0"/>
              <a:t>REA can structure large rural electrification </a:t>
            </a:r>
            <a:r>
              <a:rPr dirty="0" err="1"/>
              <a:t>programmes</a:t>
            </a:r>
            <a:r>
              <a:rPr dirty="0"/>
              <a:t> around productive economic zones — creating a platform for private investment and local value addition.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66928" y="6437376"/>
            <a:ext cx="11045952" cy="10972"/>
          </a:xfrm>
          <a:prstGeom prst="rect">
            <a:avLst/>
          </a:prstGeom>
          <a:solidFill>
            <a:srgbClr val="E1E7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585216" y="6492240"/>
            <a:ext cx="9601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20" b="0" i="0">
                <a:solidFill>
                  <a:srgbClr val="68726C"/>
                </a:solidFill>
                <a:latin typeface="Aptos"/>
              </a:defRPr>
            </a:pPr>
            <a:r>
              <a:t>RURAL ENERGY AGENCY (REA)  |  EU–Tanzania Investment &amp; Business Forum 2026–2027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104120" y="6492240"/>
            <a:ext cx="1463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700" b="1" i="0">
                <a:solidFill>
                  <a:srgbClr val="50A04B"/>
                </a:solidFill>
                <a:latin typeface="Aptos"/>
              </a:defRPr>
            </a:pPr>
            <a:r>
              <a:t>ENERGISING RURAL TANZANIA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82296"/>
            <a:ext cx="12191695" cy="22860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3f661381-a2e0-44f3-be99-a7ed0b1791c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841248" cy="863386"/>
          </a:xfrm>
          <a:prstGeom prst="rect">
            <a:avLst/>
          </a:prstGeom>
        </p:spPr>
      </p:pic>
      <p:pic>
        <p:nvPicPr>
          <p:cNvPr id="6" name="Picture 5" descr="cd200fa1-b849-4636-82f7-115b103870a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9376" y="173736"/>
            <a:ext cx="585216" cy="5540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08760" y="256032"/>
            <a:ext cx="8823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300" b="1" i="0">
                <a:solidFill>
                  <a:srgbClr val="14572F"/>
                </a:solidFill>
                <a:latin typeface="Aptos Display"/>
              </a:defRPr>
            </a:pPr>
            <a:r>
              <a:t>Connectivity must come with reliability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694944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0" i="0">
                <a:solidFill>
                  <a:srgbClr val="68726C"/>
                </a:solidFill>
                <a:latin typeface="Aptos"/>
              </a:defRPr>
            </a:pPr>
            <a:r>
              <a:t>REA is investing in the distribution backbone required to support growing rural demand and productive loads.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52760" y="694944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 i="0">
                <a:solidFill>
                  <a:srgbClr val="50A04B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207008"/>
            <a:ext cx="48463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 i="0">
                <a:solidFill>
                  <a:srgbClr val="14572F"/>
                </a:solidFill>
                <a:latin typeface="Aptos Display"/>
              </a:defRPr>
            </a:pPr>
            <a:r>
              <a:t>Reliability investment priorities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737360"/>
            <a:ext cx="5074920" cy="795528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8368" y="1737360"/>
            <a:ext cx="59436" cy="795528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8" y="1856231"/>
            <a:ext cx="22402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14572F"/>
                </a:solidFill>
                <a:latin typeface="Aptos"/>
              </a:defRPr>
            </a:pPr>
            <a:r>
              <a:t>NEW / EXPANDED SUBSTATIONS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6080" y="1828800"/>
            <a:ext cx="2578608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50" b="0" i="0">
                <a:solidFill>
                  <a:srgbClr val="303833"/>
                </a:solidFill>
                <a:latin typeface="Aptos"/>
              </a:defRPr>
            </a:pPr>
            <a:r>
              <a:t>Increase transformation capacity and improve voltage and supply performance in growing rural load centres.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2724912"/>
            <a:ext cx="5074920" cy="795528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58368" y="2724912"/>
            <a:ext cx="59436" cy="795528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1248" y="2843784"/>
            <a:ext cx="22402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14572F"/>
                </a:solidFill>
                <a:latin typeface="Aptos"/>
              </a:defRPr>
            </a:pPr>
            <a:r>
              <a:t>CONCRETE POLES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80" y="2816352"/>
            <a:ext cx="2578608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50" b="0" i="0">
                <a:solidFill>
                  <a:srgbClr val="303833"/>
                </a:solidFill>
                <a:latin typeface="Aptos"/>
              </a:defRPr>
            </a:pPr>
            <a:r>
              <a:t>Improve durability and resilience of distribution infrastructure in demanding rural environments.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3712464"/>
            <a:ext cx="5074920" cy="795528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58368" y="3712464"/>
            <a:ext cx="59436" cy="795528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8" y="3831336"/>
            <a:ext cx="22402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14572F"/>
                </a:solidFill>
                <a:latin typeface="Aptos"/>
              </a:defRPr>
            </a:pPr>
            <a:r>
              <a:t>COVERED CONDUCTORS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26080" y="3803904"/>
            <a:ext cx="2578608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50" b="0" i="0">
                <a:solidFill>
                  <a:srgbClr val="303833"/>
                </a:solidFill>
                <a:latin typeface="Aptos"/>
              </a:defRPr>
            </a:pPr>
            <a:r>
              <a:t>Improve safety, resilience and network performance, particularly where conventional bare conductors are vulnerable.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" y="4700016"/>
            <a:ext cx="5074920" cy="795528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58368" y="4700016"/>
            <a:ext cx="59436" cy="795528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41248" y="4818888"/>
            <a:ext cx="22402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1" i="0">
                <a:solidFill>
                  <a:srgbClr val="14572F"/>
                </a:solidFill>
                <a:latin typeface="Aptos"/>
              </a:defRPr>
            </a:pPr>
            <a:r>
              <a:t>SMARTER NETWORKS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26080" y="4791456"/>
            <a:ext cx="2578608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50" b="0" i="0">
                <a:solidFill>
                  <a:srgbClr val="303833"/>
                </a:solidFill>
                <a:latin typeface="Aptos"/>
              </a:defRPr>
            </a:pPr>
            <a:r>
              <a:t>Use modern monitoring, metering and other technologies to identify faults, manage loads and improve service quality.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44768" y="1207008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 i="0">
                <a:solidFill>
                  <a:srgbClr val="14572F"/>
                </a:solidFill>
                <a:latin typeface="Aptos Display"/>
              </a:defRPr>
            </a:pPr>
            <a:r>
              <a:t>Partnerships already delivering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44768" y="1755648"/>
            <a:ext cx="5230368" cy="1600200"/>
          </a:xfrm>
          <a:prstGeom prst="roundRect">
            <a:avLst/>
          </a:prstGeom>
          <a:solidFill>
            <a:srgbClr val="EBF5EB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144768" y="1755648"/>
            <a:ext cx="68580" cy="1600200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327648" y="1901952"/>
            <a:ext cx="491032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4572F"/>
                </a:solidFill>
                <a:latin typeface="Aptos Display"/>
              </a:defRPr>
            </a:pPr>
            <a:r>
              <a:t>IFAKARA SUBSTATION | EU PARTNERSHIP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27648" y="2322576"/>
            <a:ext cx="4901183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80" b="0" i="0">
                <a:solidFill>
                  <a:srgbClr val="303833"/>
                </a:solidFill>
                <a:latin typeface="Aptos"/>
              </a:defRPr>
            </a:pPr>
            <a:r>
              <a:t>REA implemented the 220/33 kV, 1×20 MVA Ifakara substation project with EU support, alongside distribution-line extension in Kilombero and Ulanga.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44768" y="3593592"/>
            <a:ext cx="5230368" cy="1600200"/>
          </a:xfrm>
          <a:prstGeom prst="roundRect">
            <a:avLst/>
          </a:prstGeom>
          <a:solidFill>
            <a:srgbClr val="FFF8DE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144768" y="3593592"/>
            <a:ext cx="68580" cy="1600200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327648" y="3739896"/>
            <a:ext cx="491032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 i="0">
                <a:solidFill>
                  <a:srgbClr val="14572F"/>
                </a:solidFill>
                <a:latin typeface="Aptos Display"/>
              </a:defRPr>
            </a:pPr>
            <a:r>
              <a:t>MTERA SUBSTATION | SWEDEN / NORWAY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27648" y="4160520"/>
            <a:ext cx="4901183" cy="941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80" b="0" i="0">
                <a:solidFill>
                  <a:srgbClr val="303833"/>
                </a:solidFill>
                <a:latin typeface="Aptos"/>
              </a:defRPr>
            </a:pPr>
            <a:r>
              <a:t>The 2×10 MVA, 220/33 kV Mtera substation was completed with support from the Governments of Sweden and Norway, strengthening supply in parts of Dodoma and Iringa.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144768" y="5468112"/>
            <a:ext cx="5230368" cy="548640"/>
          </a:xfrm>
          <a:prstGeom prst="roundRect">
            <a:avLst/>
          </a:prstGeom>
          <a:solidFill>
            <a:srgbClr val="145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355080" y="5596128"/>
            <a:ext cx="4800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50" b="1" i="0">
                <a:solidFill>
                  <a:srgbClr val="FFFFFF"/>
                </a:solidFill>
                <a:latin typeface="Aptos"/>
              </a:defRPr>
            </a:pPr>
            <a:r>
              <a:t>European investors can build on this partnership experience.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6928" y="6437376"/>
            <a:ext cx="11045952" cy="10972"/>
          </a:xfrm>
          <a:prstGeom prst="rect">
            <a:avLst/>
          </a:prstGeom>
          <a:solidFill>
            <a:srgbClr val="E1E7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85216" y="6492240"/>
            <a:ext cx="9601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20" b="0" i="0">
                <a:solidFill>
                  <a:srgbClr val="68726C"/>
                </a:solidFill>
                <a:latin typeface="Aptos"/>
              </a:defRPr>
            </a:pPr>
            <a:r>
              <a:t>RURAL ENERGY AGENCY (REA)  |  EU–Tanzania Investment &amp; Business Forum 2026–2027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104120" y="6492240"/>
            <a:ext cx="1463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700" b="1" i="0">
                <a:solidFill>
                  <a:srgbClr val="50A04B"/>
                </a:solidFill>
                <a:latin typeface="Aptos"/>
              </a:defRPr>
            </a:pPr>
            <a:r>
              <a:t>ENERGISING RURAL TANZANIA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82296"/>
            <a:ext cx="12191695" cy="22860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3f661381-a2e0-44f3-be99-a7ed0b1791c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841248" cy="863386"/>
          </a:xfrm>
          <a:prstGeom prst="rect">
            <a:avLst/>
          </a:prstGeom>
        </p:spPr>
      </p:pic>
      <p:pic>
        <p:nvPicPr>
          <p:cNvPr id="6" name="Picture 5" descr="cd200fa1-b849-4636-82f7-115b103870a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9376" y="173736"/>
            <a:ext cx="585216" cy="5540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08760" y="256032"/>
            <a:ext cx="8823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300" b="1" i="0">
                <a:solidFill>
                  <a:srgbClr val="14572F"/>
                </a:solidFill>
                <a:latin typeface="Aptos Display"/>
              </a:defRPr>
            </a:pPr>
            <a:r>
              <a:t>What REA is inviting European partners to bring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694944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0" i="0">
                <a:solidFill>
                  <a:srgbClr val="68726C"/>
                </a:solidFill>
                <a:latin typeface="Aptos"/>
              </a:defRPr>
            </a:pPr>
            <a:r>
              <a:t>Capital + technology + business models that accelerate Tanzania’s next phase of rural energy development.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52760" y="694944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50" b="1" i="0">
                <a:solidFill>
                  <a:srgbClr val="50A04B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371600"/>
            <a:ext cx="342900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58368" y="1371600"/>
            <a:ext cx="3429000" cy="91440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59" y="1691640"/>
            <a:ext cx="309067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 i="0">
                <a:solidFill>
                  <a:srgbClr val="14572F"/>
                </a:solidFill>
                <a:latin typeface="Aptos Display"/>
              </a:defRPr>
            </a:pPr>
            <a:r>
              <a:t>CAPITAL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2240280"/>
            <a:ext cx="2971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20" b="0" i="0">
                <a:solidFill>
                  <a:srgbClr val="303833"/>
                </a:solidFill>
                <a:latin typeface="Aptos"/>
              </a:defRPr>
            </a:pPr>
            <a:r>
              <a:t>Project finance, blended finance, co-investment and scalable private-sector models for rural energy infrastructure.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371600"/>
            <a:ext cx="342900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1371600"/>
            <a:ext cx="3429000" cy="91440"/>
          </a:xfrm>
          <a:prstGeom prst="rect">
            <a:avLst/>
          </a:prstGeom>
          <a:solidFill>
            <a:srgbClr val="F7BE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53712" y="1691640"/>
            <a:ext cx="309067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 i="0">
                <a:solidFill>
                  <a:srgbClr val="14572F"/>
                </a:solidFill>
                <a:latin typeface="Aptos Display"/>
              </a:defRPr>
            </a:pPr>
            <a:r>
              <a:t>TECHNOLOGY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2240280"/>
            <a:ext cx="2971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20" b="0" i="0">
                <a:solidFill>
                  <a:srgbClr val="303833"/>
                </a:solidFill>
                <a:latin typeface="Aptos"/>
              </a:defRPr>
            </a:pPr>
            <a:r>
              <a:t>Modern distribution equipment, smart metering, reliability technologies, renewable systems, storage and productive-use appliances.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19872" y="1371600"/>
            <a:ext cx="342900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7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19872" y="1371600"/>
            <a:ext cx="3429000" cy="91440"/>
          </a:xfrm>
          <a:prstGeom prst="rect">
            <a:avLst/>
          </a:prstGeom>
          <a:solidFill>
            <a:srgbClr val="50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84464" y="1691640"/>
            <a:ext cx="309067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 i="0">
                <a:solidFill>
                  <a:srgbClr val="14572F"/>
                </a:solidFill>
                <a:latin typeface="Aptos Display"/>
              </a:defRPr>
            </a:pPr>
            <a:r>
              <a:t>BUSINESS MODELS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8472" y="2240280"/>
            <a:ext cx="2971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20" b="0" i="0">
                <a:solidFill>
                  <a:srgbClr val="303833"/>
                </a:solidFill>
                <a:latin typeface="Aptos"/>
              </a:defRPr>
            </a:pPr>
            <a:r>
              <a:t>Energy-as-a-service, clean cooking distribution, mini-grids, productive-use solutions and partnerships around rural value chains.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4023360"/>
            <a:ext cx="10863072" cy="1325880"/>
          </a:xfrm>
          <a:prstGeom prst="roundRect">
            <a:avLst/>
          </a:prstGeom>
          <a:solidFill>
            <a:srgbClr val="145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" y="4261104"/>
            <a:ext cx="1025956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 i="0">
                <a:solidFill>
                  <a:srgbClr val="F7BE1C"/>
                </a:solidFill>
                <a:latin typeface="Aptos"/>
              </a:defRPr>
            </a:pPr>
            <a:r>
              <a:t>OUR MESSAGE TO EUROPEAN PARTNERS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4663440"/>
            <a:ext cx="1025956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 i="0">
                <a:solidFill>
                  <a:srgbClr val="FFFFFF"/>
                </a:solidFill>
                <a:latin typeface="Aptos Display"/>
              </a:defRPr>
            </a:pPr>
            <a:r>
              <a:rPr dirty="0"/>
              <a:t>REA has built a strong rural electrification platform. The opportunity now is to connect more people, make the network more reliable and turn electricity into productive investment.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9808" y="566928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50" b="1" i="0">
                <a:solidFill>
                  <a:srgbClr val="14572F"/>
                </a:solidFill>
                <a:latin typeface="Aptos"/>
              </a:defRPr>
            </a:pPr>
            <a:r>
              <a:t>We welcome partners who can help scale agro-processing, cold chains, irrigation, mining, clean cooking and renewable rural energy solutions.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437376"/>
            <a:ext cx="11045952" cy="10972"/>
          </a:xfrm>
          <a:prstGeom prst="rect">
            <a:avLst/>
          </a:prstGeom>
          <a:solidFill>
            <a:srgbClr val="E1E7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85216" y="6492240"/>
            <a:ext cx="9601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720" b="0" i="0">
                <a:solidFill>
                  <a:srgbClr val="68726C"/>
                </a:solidFill>
                <a:latin typeface="Aptos"/>
              </a:defRPr>
            </a:pPr>
            <a:r>
              <a:t>RURAL ENERGY AGENCY (REA)  |  EU–Tanzania Investment &amp; Business Forum 2026–2027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04120" y="6492240"/>
            <a:ext cx="1463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700" b="1" i="0">
                <a:solidFill>
                  <a:srgbClr val="50A04B"/>
                </a:solidFill>
                <a:latin typeface="Aptos"/>
              </a:defRPr>
            </a:pPr>
            <a:r>
              <a:t>ENERGISING RURAL TANZANIA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1000</Words>
  <Application>Microsoft Macintosh PowerPoint</Application>
  <PresentationFormat>Widescreen</PresentationFormat>
  <Paragraphs>104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Deogratius Nagu</cp:lastModifiedBy>
  <cp:revision>5</cp:revision>
  <dcterms:created xsi:type="dcterms:W3CDTF">2013-01-27T09:14:16Z</dcterms:created>
  <dcterms:modified xsi:type="dcterms:W3CDTF">2026-09-30T08:05:04Z</dcterms:modified>
  <cp:category/>
</cp:coreProperties>
</file>