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6.jpg" ContentType="image/jpeg"/>
  <Override PartName="/ppt/media/image12.jpg" ContentType="image/jpeg"/>
  <Override PartName="/ppt/media/image28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1" r:id="rId2"/>
    <p:sldId id="256" r:id="rId3"/>
    <p:sldId id="257" r:id="rId4"/>
    <p:sldId id="268" r:id="rId5"/>
    <p:sldId id="270" r:id="rId6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2"/>
  </p:normalViewPr>
  <p:slideViewPr>
    <p:cSldViewPr>
      <p:cViewPr varScale="1">
        <p:scale>
          <a:sx n="148" d="100"/>
          <a:sy n="148" d="100"/>
        </p:scale>
        <p:origin x="2886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329672" y="76200"/>
            <a:ext cx="1481328" cy="56374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329672" y="655451"/>
            <a:ext cx="1633728" cy="563749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761" y="1287017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12192000" y="0"/>
                </a:moveTo>
                <a:lnTo>
                  <a:pt x="0" y="0"/>
                </a:lnTo>
              </a:path>
            </a:pathLst>
          </a:custGeom>
          <a:ln w="28956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04800" y="358074"/>
            <a:ext cx="1828800" cy="62686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31418" y="1476247"/>
            <a:ext cx="10729163" cy="391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08736" y="2347976"/>
            <a:ext cx="5851525" cy="2541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9.jpeg"/><Relationship Id="rId7" Type="http://schemas.openxmlformats.org/officeDocument/2006/relationships/image" Target="../media/image7.png"/><Relationship Id="rId2" Type="http://schemas.openxmlformats.org/officeDocument/2006/relationships/hyperlink" Target="https://www.twigacement.com/en/solar-project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29.pn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28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11" Type="http://schemas.openxmlformats.org/officeDocument/2006/relationships/image" Target="../media/image8.jpeg"/><Relationship Id="rId5" Type="http://schemas.openxmlformats.org/officeDocument/2006/relationships/image" Target="../media/image23.jpeg"/><Relationship Id="rId10" Type="http://schemas.openxmlformats.org/officeDocument/2006/relationships/image" Target="../media/image27.png"/><Relationship Id="rId4" Type="http://schemas.openxmlformats.org/officeDocument/2006/relationships/image" Target="../media/image22.jpeg"/><Relationship Id="rId9" Type="http://schemas.openxmlformats.org/officeDocument/2006/relationships/image" Target="../media/image7.png"/><Relationship Id="rId1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3FA1A-1675-9CDB-4BF5-FB68B609F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8F90FE3-1FF7-2814-6BE2-6D5ED7BC64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22"/>
          <a:stretch>
            <a:fillRect/>
          </a:stretch>
        </p:blipFill>
        <p:spPr>
          <a:xfrm>
            <a:off x="0" y="-739370"/>
            <a:ext cx="12192000" cy="811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191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>
            <a:extLst>
              <a:ext uri="{FF2B5EF4-FFF2-40B4-BE49-F238E27FC236}">
                <a16:creationId xmlns:a16="http://schemas.microsoft.com/office/drawing/2014/main" id="{00996707-6C9E-DAE1-D6A3-59315EAD1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1147"/>
            <a:ext cx="12192000" cy="4602252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63FCAA8A-D624-BAAE-AEB0-3F9EBC733581}"/>
              </a:ext>
            </a:extLst>
          </p:cNvPr>
          <p:cNvSpPr txBox="1"/>
          <p:nvPr/>
        </p:nvSpPr>
        <p:spPr>
          <a:xfrm>
            <a:off x="0" y="6305490"/>
            <a:ext cx="121888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Twiga Cement Solar Farm A Success Story of EU-TZ Private Sector Co-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operation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Renewable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Energies</a:t>
            </a:r>
            <a:endParaRPr lang="de-I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7074481-364C-74E5-3339-40DBBA77A49D}"/>
              </a:ext>
            </a:extLst>
          </p:cNvPr>
          <p:cNvSpPr txBox="1"/>
          <p:nvPr/>
        </p:nvSpPr>
        <p:spPr>
          <a:xfrm>
            <a:off x="0" y="628917"/>
            <a:ext cx="121888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EU-TANZANIA INVESTMENT AND BUSINESS FORUM 2026-2027</a:t>
            </a:r>
          </a:p>
          <a:p>
            <a:pPr algn="ctr"/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ROADSHOW TO EUROPE - ITALY – 1 OCTOBER, CESENA</a:t>
            </a:r>
            <a:endParaRPr lang="de-IT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0C07DA5D-007F-23F2-C258-0FEA25C2FF6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8400" y="220200"/>
            <a:ext cx="457200" cy="304859"/>
          </a:xfrm>
          <a:prstGeom prst="rect">
            <a:avLst/>
          </a:prstGeom>
        </p:spPr>
      </p:pic>
      <p:pic>
        <p:nvPicPr>
          <p:cNvPr id="11" name="image2.jpg">
            <a:extLst>
              <a:ext uri="{FF2B5EF4-FFF2-40B4-BE49-F238E27FC236}">
                <a16:creationId xmlns:a16="http://schemas.microsoft.com/office/drawing/2014/main" id="{53C0CCEC-F327-A11B-952F-5B919CB6D3C3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4024"/>
          <a:stretch>
            <a:fillRect/>
          </a:stretch>
        </p:blipFill>
        <p:spPr>
          <a:xfrm>
            <a:off x="5410200" y="152400"/>
            <a:ext cx="609600" cy="435196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1476247"/>
            <a:ext cx="1219200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it-IT" sz="2000" dirty="0"/>
              <a:t>Twiga Cement Solar Farm </a:t>
            </a:r>
            <a:r>
              <a:rPr lang="it-IT" sz="800" dirty="0"/>
              <a:t>(</a:t>
            </a:r>
            <a:r>
              <a:rPr lang="it-IT" sz="800" dirty="0">
                <a:hlinkClick r:id="rId2"/>
              </a:rPr>
              <a:t>https://www.twigacement.com/en/solar-project</a:t>
            </a:r>
            <a:r>
              <a:rPr lang="it-IT" sz="800" dirty="0"/>
              <a:t>)</a:t>
            </a:r>
            <a:r>
              <a:rPr lang="it-IT" sz="2000" dirty="0"/>
              <a:t> </a:t>
            </a:r>
            <a:br>
              <a:rPr lang="it-IT" sz="2000" dirty="0"/>
            </a:br>
            <a:r>
              <a:rPr lang="it-IT" sz="2000" dirty="0"/>
              <a:t>A Success Story of EU-TZ Private Sector Co-</a:t>
            </a:r>
            <a:r>
              <a:rPr lang="it-IT" sz="2000" dirty="0" err="1"/>
              <a:t>operation</a:t>
            </a:r>
            <a:r>
              <a:rPr lang="it-IT" sz="2000" dirty="0"/>
              <a:t> in </a:t>
            </a:r>
            <a:r>
              <a:rPr lang="it-IT" sz="2000" dirty="0" err="1"/>
              <a:t>Renewable</a:t>
            </a:r>
            <a:r>
              <a:rPr lang="it-IT" sz="2000" dirty="0"/>
              <a:t> Energies</a:t>
            </a:r>
            <a:br>
              <a:rPr lang="it-IT" sz="2000" dirty="0"/>
            </a:br>
            <a:endParaRPr sz="2000" dirty="0"/>
          </a:p>
        </p:txBody>
      </p:sp>
      <p:sp>
        <p:nvSpPr>
          <p:cNvPr id="4" name="object 4"/>
          <p:cNvSpPr txBox="1"/>
          <p:nvPr/>
        </p:nvSpPr>
        <p:spPr>
          <a:xfrm>
            <a:off x="199623" y="2615312"/>
            <a:ext cx="5867400" cy="3798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Aft>
                <a:spcPts val="1200"/>
              </a:spcAft>
              <a:buChar char="•"/>
              <a:tabLst>
                <a:tab pos="354965" algn="l"/>
              </a:tabLst>
            </a:pPr>
            <a:r>
              <a:rPr lang="it-IT" sz="1400" b="1" dirty="0">
                <a:latin typeface="Arial"/>
                <a:cs typeface="Arial"/>
              </a:rPr>
              <a:t>15 MWp | 26 GWh/</a:t>
            </a:r>
            <a:r>
              <a:rPr lang="it-IT" sz="1400" b="1" dirty="0" err="1">
                <a:latin typeface="Arial"/>
                <a:cs typeface="Arial"/>
              </a:rPr>
              <a:t>year</a:t>
            </a:r>
            <a:r>
              <a:rPr lang="it-IT" sz="1400" b="1" dirty="0">
                <a:latin typeface="Arial"/>
                <a:cs typeface="Arial"/>
              </a:rPr>
              <a:t> PV </a:t>
            </a:r>
            <a:r>
              <a:rPr lang="it-IT" sz="1400" b="1" dirty="0" err="1">
                <a:latin typeface="Arial"/>
                <a:cs typeface="Arial"/>
              </a:rPr>
              <a:t>plant</a:t>
            </a:r>
            <a:r>
              <a:rPr lang="it-IT" sz="1400" b="1" dirty="0">
                <a:latin typeface="Arial"/>
                <a:cs typeface="Arial"/>
              </a:rPr>
              <a:t> </a:t>
            </a:r>
            <a:r>
              <a:rPr lang="it-IT" sz="1400" dirty="0">
                <a:latin typeface="Arial"/>
                <a:cs typeface="Arial"/>
              </a:rPr>
              <a:t>in a </a:t>
            </a:r>
            <a:r>
              <a:rPr lang="it-IT" sz="1400" dirty="0" err="1">
                <a:latin typeface="Arial"/>
                <a:cs typeface="Arial"/>
              </a:rPr>
              <a:t>disused</a:t>
            </a:r>
            <a:r>
              <a:rPr lang="it-IT" sz="1400" dirty="0">
                <a:latin typeface="Arial"/>
                <a:cs typeface="Arial"/>
              </a:rPr>
              <a:t> area of a </a:t>
            </a:r>
            <a:r>
              <a:rPr lang="it-IT" sz="1400" dirty="0" err="1">
                <a:latin typeface="Arial"/>
                <a:cs typeface="Arial"/>
              </a:rPr>
              <a:t>limestone</a:t>
            </a:r>
            <a:r>
              <a:rPr lang="it-IT" sz="1400" dirty="0">
                <a:latin typeface="Arial"/>
                <a:cs typeface="Arial"/>
              </a:rPr>
              <a:t> </a:t>
            </a:r>
            <a:r>
              <a:rPr lang="it-IT" sz="1400" dirty="0" err="1">
                <a:latin typeface="Arial"/>
                <a:cs typeface="Arial"/>
              </a:rPr>
              <a:t>quarry</a:t>
            </a:r>
            <a:r>
              <a:rPr lang="it-IT" sz="1400" dirty="0">
                <a:latin typeface="Arial"/>
                <a:cs typeface="Arial"/>
              </a:rPr>
              <a:t> of Heidelberg - Twiga Cement </a:t>
            </a:r>
            <a:r>
              <a:rPr lang="it-IT" sz="1400" dirty="0" err="1">
                <a:latin typeface="Arial"/>
                <a:cs typeface="Arial"/>
              </a:rPr>
              <a:t>factory</a:t>
            </a:r>
            <a:r>
              <a:rPr lang="it-IT" sz="1400" dirty="0">
                <a:latin typeface="Arial"/>
                <a:cs typeface="Arial"/>
              </a:rPr>
              <a:t> in Dar Es Salaam</a:t>
            </a:r>
            <a:endParaRPr sz="1400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Aft>
                <a:spcPts val="1200"/>
              </a:spcAft>
              <a:buChar char="•"/>
              <a:tabLst>
                <a:tab pos="299085" algn="l"/>
              </a:tabLst>
            </a:pPr>
            <a:r>
              <a:rPr lang="it-IT" sz="1400" dirty="0">
                <a:latin typeface="Arial"/>
                <a:cs typeface="Arial"/>
              </a:rPr>
              <a:t>The </a:t>
            </a:r>
            <a:r>
              <a:rPr lang="it-IT" sz="1400" b="1" dirty="0" err="1">
                <a:latin typeface="Arial"/>
                <a:cs typeface="Arial"/>
              </a:rPr>
              <a:t>largest</a:t>
            </a:r>
            <a:r>
              <a:rPr lang="it-IT" sz="1400" dirty="0">
                <a:latin typeface="Arial"/>
                <a:cs typeface="Arial"/>
              </a:rPr>
              <a:t> «</a:t>
            </a:r>
            <a:r>
              <a:rPr lang="it-IT" sz="1400" i="1" dirty="0" err="1">
                <a:latin typeface="Arial"/>
                <a:cs typeface="Arial"/>
              </a:rPr>
              <a:t>behind</a:t>
            </a:r>
            <a:r>
              <a:rPr lang="it-IT" sz="1400" i="1" dirty="0">
                <a:latin typeface="Arial"/>
                <a:cs typeface="Arial"/>
              </a:rPr>
              <a:t>-the-</a:t>
            </a:r>
            <a:r>
              <a:rPr lang="it-IT" sz="1400" i="1" dirty="0" err="1">
                <a:latin typeface="Arial"/>
                <a:cs typeface="Arial"/>
              </a:rPr>
              <a:t>meter</a:t>
            </a:r>
            <a:r>
              <a:rPr lang="it-IT" sz="1400" i="1" dirty="0">
                <a:latin typeface="Arial"/>
                <a:cs typeface="Arial"/>
              </a:rPr>
              <a:t>» </a:t>
            </a:r>
            <a:r>
              <a:rPr lang="it-IT" sz="1400" dirty="0">
                <a:latin typeface="Arial"/>
                <a:cs typeface="Arial"/>
              </a:rPr>
              <a:t>PV </a:t>
            </a:r>
            <a:r>
              <a:rPr lang="it-IT" sz="1400" dirty="0" err="1">
                <a:latin typeface="Arial"/>
                <a:cs typeface="Arial"/>
              </a:rPr>
              <a:t>plant</a:t>
            </a:r>
            <a:r>
              <a:rPr lang="it-IT" sz="1400" dirty="0">
                <a:latin typeface="Arial"/>
                <a:cs typeface="Arial"/>
              </a:rPr>
              <a:t> in Tanzania</a:t>
            </a:r>
          </a:p>
          <a:p>
            <a:pPr marL="299085" indent="-286385">
              <a:lnSpc>
                <a:spcPct val="100000"/>
              </a:lnSpc>
              <a:spcAft>
                <a:spcPts val="1200"/>
              </a:spcAft>
              <a:buChar char="•"/>
              <a:tabLst>
                <a:tab pos="299085" algn="l"/>
              </a:tabLst>
            </a:pPr>
            <a:r>
              <a:rPr lang="it-IT" sz="1400" b="1" dirty="0">
                <a:latin typeface="Arial"/>
                <a:cs typeface="Arial"/>
              </a:rPr>
              <a:t>Grid-</a:t>
            </a:r>
            <a:r>
              <a:rPr lang="it-IT" sz="1400" b="1" dirty="0" err="1">
                <a:latin typeface="Arial"/>
                <a:cs typeface="Arial"/>
              </a:rPr>
              <a:t>connected</a:t>
            </a:r>
            <a:r>
              <a:rPr lang="it-IT" sz="1400" b="1" dirty="0">
                <a:latin typeface="Arial"/>
                <a:cs typeface="Arial"/>
              </a:rPr>
              <a:t> </a:t>
            </a:r>
            <a:r>
              <a:rPr lang="it-IT" sz="1400" dirty="0">
                <a:latin typeface="Arial"/>
                <a:cs typeface="Arial"/>
              </a:rPr>
              <a:t>to TANESCO Twiga Cement POD </a:t>
            </a:r>
            <a:br>
              <a:rPr lang="it-IT" sz="1400" dirty="0">
                <a:latin typeface="Arial"/>
                <a:cs typeface="Arial"/>
              </a:rPr>
            </a:br>
            <a:r>
              <a:rPr lang="it-IT" sz="1400" dirty="0" err="1">
                <a:latin typeface="Arial"/>
                <a:cs typeface="Arial"/>
              </a:rPr>
              <a:t>through</a:t>
            </a:r>
            <a:r>
              <a:rPr lang="it-IT" sz="1400" dirty="0">
                <a:latin typeface="Arial"/>
                <a:cs typeface="Arial"/>
              </a:rPr>
              <a:t> an </a:t>
            </a:r>
            <a:r>
              <a:rPr lang="it-IT" sz="1400" dirty="0" err="1">
                <a:latin typeface="Arial"/>
                <a:cs typeface="Arial"/>
              </a:rPr>
              <a:t>internal</a:t>
            </a:r>
            <a:r>
              <a:rPr lang="it-IT" sz="1400" dirty="0">
                <a:latin typeface="Arial"/>
                <a:cs typeface="Arial"/>
              </a:rPr>
              <a:t> 3 km long OHTL @ 33 kV</a:t>
            </a:r>
          </a:p>
          <a:p>
            <a:pPr marL="299085" indent="-286385">
              <a:lnSpc>
                <a:spcPct val="100000"/>
              </a:lnSpc>
              <a:spcAft>
                <a:spcPts val="1200"/>
              </a:spcAft>
              <a:buChar char="•"/>
              <a:tabLst>
                <a:tab pos="299085" algn="l"/>
              </a:tabLst>
            </a:pPr>
            <a:r>
              <a:rPr lang="it-IT" sz="1400" dirty="0">
                <a:latin typeface="Arial"/>
                <a:cs typeface="Arial"/>
              </a:rPr>
              <a:t>Owner/Developer: </a:t>
            </a:r>
            <a:r>
              <a:rPr lang="it-IT" sz="1400" b="1" dirty="0">
                <a:latin typeface="Arial"/>
                <a:cs typeface="Arial"/>
              </a:rPr>
              <a:t>Heidelberg </a:t>
            </a:r>
            <a:r>
              <a:rPr lang="it-IT" sz="1400" dirty="0" err="1">
                <a:latin typeface="Arial"/>
                <a:cs typeface="Arial"/>
              </a:rPr>
              <a:t>Materials</a:t>
            </a:r>
            <a:r>
              <a:rPr lang="it-IT" sz="1400" dirty="0">
                <a:latin typeface="Arial"/>
                <a:cs typeface="Arial"/>
              </a:rPr>
              <a:t> (EU)</a:t>
            </a:r>
          </a:p>
          <a:p>
            <a:pPr marL="299085" indent="-286385">
              <a:lnSpc>
                <a:spcPct val="100000"/>
              </a:lnSpc>
              <a:spcAft>
                <a:spcPts val="1200"/>
              </a:spcAft>
              <a:buChar char="•"/>
              <a:tabLst>
                <a:tab pos="299085" algn="l"/>
              </a:tabLst>
            </a:pPr>
            <a:r>
              <a:rPr lang="it-IT" sz="1400" dirty="0">
                <a:latin typeface="Arial"/>
                <a:cs typeface="Arial"/>
              </a:rPr>
              <a:t>Design, </a:t>
            </a:r>
            <a:r>
              <a:rPr lang="it-IT" sz="1400" dirty="0" err="1">
                <a:latin typeface="Arial"/>
                <a:cs typeface="Arial"/>
              </a:rPr>
              <a:t>Permitting</a:t>
            </a:r>
            <a:r>
              <a:rPr lang="it-IT" sz="1400" dirty="0">
                <a:latin typeface="Arial"/>
                <a:cs typeface="Arial"/>
              </a:rPr>
              <a:t>, Construction </a:t>
            </a:r>
            <a:r>
              <a:rPr lang="it-IT" sz="1400" dirty="0" err="1">
                <a:latin typeface="Arial"/>
                <a:cs typeface="Arial"/>
              </a:rPr>
              <a:t>Supervision</a:t>
            </a:r>
            <a:r>
              <a:rPr lang="it-IT" sz="1400" dirty="0">
                <a:latin typeface="Arial"/>
                <a:cs typeface="Arial"/>
              </a:rPr>
              <a:t> </a:t>
            </a:r>
            <a:br>
              <a:rPr lang="it-IT" sz="1400" dirty="0">
                <a:latin typeface="Arial"/>
                <a:cs typeface="Arial"/>
              </a:rPr>
            </a:br>
            <a:r>
              <a:rPr lang="it-IT" sz="1400" dirty="0">
                <a:latin typeface="Arial"/>
                <a:cs typeface="Arial"/>
              </a:rPr>
              <a:t>(Owner’s Engineering Services) </a:t>
            </a:r>
            <a:r>
              <a:rPr lang="it-IT" sz="1400" dirty="0" err="1">
                <a:latin typeface="Arial"/>
                <a:cs typeface="Arial"/>
              </a:rPr>
              <a:t>provided</a:t>
            </a:r>
            <a:r>
              <a:rPr lang="it-IT" sz="1400" dirty="0">
                <a:latin typeface="Arial"/>
                <a:cs typeface="Arial"/>
              </a:rPr>
              <a:t> by </a:t>
            </a:r>
            <a:br>
              <a:rPr lang="it-IT" sz="1400" dirty="0">
                <a:latin typeface="Arial"/>
                <a:cs typeface="Arial"/>
              </a:rPr>
            </a:br>
            <a:r>
              <a:rPr lang="it-IT" sz="1400" b="1" dirty="0">
                <a:latin typeface="Arial"/>
                <a:cs typeface="Arial"/>
              </a:rPr>
              <a:t>Studio Santi Ltd</a:t>
            </a:r>
            <a:r>
              <a:rPr lang="it-IT" sz="1400" dirty="0">
                <a:latin typeface="Arial"/>
                <a:cs typeface="Arial"/>
              </a:rPr>
              <a:t>, a EU-TZ </a:t>
            </a:r>
            <a:r>
              <a:rPr lang="it-IT" sz="1400" dirty="0" err="1">
                <a:latin typeface="Arial"/>
                <a:cs typeface="Arial"/>
              </a:rPr>
              <a:t>consultancy</a:t>
            </a:r>
            <a:endParaRPr lang="it-IT" sz="1400" dirty="0">
              <a:latin typeface="Arial"/>
              <a:cs typeface="Arial"/>
            </a:endParaRPr>
          </a:p>
          <a:p>
            <a:pPr marL="299085" indent="-286385">
              <a:spcAft>
                <a:spcPts val="1200"/>
              </a:spcAft>
              <a:buFontTx/>
              <a:buChar char="•"/>
              <a:tabLst>
                <a:tab pos="299085" algn="l"/>
              </a:tabLst>
            </a:pPr>
            <a:r>
              <a:rPr lang="it-IT" sz="1400" b="1" dirty="0" err="1">
                <a:latin typeface="Arial"/>
                <a:cs typeface="Arial"/>
              </a:rPr>
              <a:t>Tanzanian</a:t>
            </a:r>
            <a:r>
              <a:rPr lang="it-IT" sz="1400" b="1" dirty="0">
                <a:latin typeface="Arial"/>
                <a:cs typeface="Arial"/>
              </a:rPr>
              <a:t> </a:t>
            </a:r>
            <a:r>
              <a:rPr lang="it-IT" sz="1400" b="1" dirty="0" err="1">
                <a:latin typeface="Arial"/>
                <a:cs typeface="Arial"/>
              </a:rPr>
              <a:t>engineers</a:t>
            </a:r>
            <a:r>
              <a:rPr lang="it-IT" sz="1400" dirty="0">
                <a:latin typeface="Arial"/>
                <a:cs typeface="Arial"/>
              </a:rPr>
              <a:t>, </a:t>
            </a:r>
            <a:r>
              <a:rPr lang="it-IT" sz="1400" dirty="0" err="1">
                <a:latin typeface="Arial"/>
                <a:cs typeface="Arial"/>
              </a:rPr>
              <a:t>who</a:t>
            </a:r>
            <a:r>
              <a:rPr lang="it-IT" sz="1400" dirty="0">
                <a:latin typeface="Arial"/>
                <a:cs typeface="Arial"/>
              </a:rPr>
              <a:t> </a:t>
            </a:r>
            <a:r>
              <a:rPr lang="it-IT" sz="1400" dirty="0" err="1">
                <a:latin typeface="Arial"/>
                <a:cs typeface="Arial"/>
              </a:rPr>
              <a:t>provided</a:t>
            </a:r>
            <a:r>
              <a:rPr lang="it-IT" sz="1400" dirty="0">
                <a:latin typeface="Arial"/>
                <a:cs typeface="Arial"/>
              </a:rPr>
              <a:t> the OE services,</a:t>
            </a:r>
            <a:br>
              <a:rPr lang="it-IT" sz="1400" dirty="0">
                <a:latin typeface="Arial"/>
                <a:cs typeface="Arial"/>
              </a:rPr>
            </a:br>
            <a:r>
              <a:rPr lang="it-IT" sz="1400" i="1" dirty="0" err="1">
                <a:latin typeface="Arial"/>
                <a:cs typeface="Arial"/>
              </a:rPr>
              <a:t>trained</a:t>
            </a:r>
            <a:r>
              <a:rPr lang="it-IT" sz="1400" i="1" dirty="0">
                <a:latin typeface="Arial"/>
                <a:cs typeface="Arial"/>
              </a:rPr>
              <a:t>-on-the-job </a:t>
            </a:r>
            <a:r>
              <a:rPr lang="it-IT" sz="1400" dirty="0">
                <a:latin typeface="Arial"/>
                <a:cs typeface="Arial"/>
              </a:rPr>
              <a:t>by </a:t>
            </a:r>
            <a:r>
              <a:rPr lang="it-IT" sz="1400" dirty="0" err="1">
                <a:latin typeface="Arial"/>
                <a:cs typeface="Arial"/>
              </a:rPr>
              <a:t>their</a:t>
            </a:r>
            <a:r>
              <a:rPr lang="it-IT" sz="1400" dirty="0">
                <a:latin typeface="Arial"/>
                <a:cs typeface="Arial"/>
              </a:rPr>
              <a:t> EU </a:t>
            </a:r>
            <a:r>
              <a:rPr lang="it-IT" sz="1400" dirty="0" err="1">
                <a:latin typeface="Arial"/>
                <a:cs typeface="Arial"/>
              </a:rPr>
              <a:t>Colleagues</a:t>
            </a:r>
            <a:r>
              <a:rPr lang="it-IT" sz="1400" dirty="0">
                <a:latin typeface="Arial"/>
                <a:cs typeface="Arial"/>
              </a:rPr>
              <a:t>, are </a:t>
            </a:r>
            <a:r>
              <a:rPr lang="it-IT" sz="1400" dirty="0" err="1">
                <a:latin typeface="Arial"/>
                <a:cs typeface="Arial"/>
              </a:rPr>
              <a:t>here</a:t>
            </a:r>
            <a:r>
              <a:rPr lang="it-IT" sz="1400" dirty="0">
                <a:latin typeface="Arial"/>
                <a:cs typeface="Arial"/>
              </a:rPr>
              <a:t> </a:t>
            </a:r>
            <a:r>
              <a:rPr lang="it-IT" sz="1400" dirty="0" err="1">
                <a:latin typeface="Arial"/>
                <a:cs typeface="Arial"/>
              </a:rPr>
              <a:t>today</a:t>
            </a:r>
            <a:br>
              <a:rPr lang="it-IT" sz="1400" dirty="0">
                <a:latin typeface="Arial"/>
                <a:cs typeface="Arial"/>
              </a:rPr>
            </a:br>
            <a:br>
              <a:rPr lang="it-IT" sz="1400" dirty="0">
                <a:latin typeface="Arial"/>
                <a:cs typeface="Arial"/>
              </a:rPr>
            </a:br>
            <a:r>
              <a:rPr lang="it-IT" sz="1400" dirty="0" err="1">
                <a:latin typeface="Arial"/>
                <a:cs typeface="Arial"/>
              </a:rPr>
              <a:t>It</a:t>
            </a:r>
            <a:r>
              <a:rPr lang="it-IT" sz="1400" dirty="0">
                <a:latin typeface="Arial"/>
                <a:cs typeface="Arial"/>
              </a:rPr>
              <a:t> </a:t>
            </a:r>
            <a:r>
              <a:rPr lang="it-IT" sz="1400" dirty="0" err="1">
                <a:latin typeface="Arial"/>
                <a:cs typeface="Arial"/>
              </a:rPr>
              <a:t>is</a:t>
            </a:r>
            <a:r>
              <a:rPr lang="it-IT" sz="1400" dirty="0">
                <a:latin typeface="Arial"/>
                <a:cs typeface="Arial"/>
              </a:rPr>
              <a:t> the EU co-</a:t>
            </a:r>
            <a:r>
              <a:rPr lang="it-IT" sz="1400" dirty="0" err="1">
                <a:latin typeface="Arial"/>
                <a:cs typeface="Arial"/>
              </a:rPr>
              <a:t>operation</a:t>
            </a:r>
            <a:r>
              <a:rPr lang="it-IT" sz="1400" dirty="0">
                <a:latin typeface="Arial"/>
                <a:cs typeface="Arial"/>
              </a:rPr>
              <a:t> and trading style: </a:t>
            </a:r>
            <a:br>
              <a:rPr lang="it-IT" sz="1400" dirty="0">
                <a:latin typeface="Arial"/>
                <a:cs typeface="Arial"/>
              </a:rPr>
            </a:br>
            <a:r>
              <a:rPr lang="it-IT" sz="1400" b="1" u="sng" dirty="0">
                <a:latin typeface="Arial"/>
                <a:cs typeface="Arial"/>
              </a:rPr>
              <a:t>Capacity </a:t>
            </a:r>
            <a:r>
              <a:rPr lang="it-IT" sz="1400" b="1" u="sng" dirty="0" err="1">
                <a:latin typeface="Arial"/>
                <a:cs typeface="Arial"/>
              </a:rPr>
              <a:t>Buidling</a:t>
            </a:r>
            <a:r>
              <a:rPr lang="it-IT" sz="1400" b="1" u="sng" dirty="0">
                <a:latin typeface="Arial"/>
                <a:cs typeface="Arial"/>
              </a:rPr>
              <a:t> </a:t>
            </a:r>
            <a:r>
              <a:rPr lang="it-IT" sz="1400" b="1" u="sng" dirty="0" err="1">
                <a:latin typeface="Arial"/>
                <a:cs typeface="Arial"/>
              </a:rPr>
              <a:t>is</a:t>
            </a:r>
            <a:r>
              <a:rPr lang="it-IT" sz="1400" b="1" u="sng" dirty="0">
                <a:latin typeface="Arial"/>
                <a:cs typeface="Arial"/>
              </a:rPr>
              <a:t> </a:t>
            </a:r>
            <a:r>
              <a:rPr lang="it-IT" sz="1400" b="1" u="sng" dirty="0" err="1">
                <a:latin typeface="Arial"/>
                <a:cs typeface="Arial"/>
              </a:rPr>
              <a:t>always</a:t>
            </a:r>
            <a:r>
              <a:rPr lang="it-IT" sz="1400" b="1" u="sng" dirty="0">
                <a:latin typeface="Arial"/>
                <a:cs typeface="Arial"/>
              </a:rPr>
              <a:t> part of the story</a:t>
            </a:r>
            <a:endParaRPr sz="1400" b="1" dirty="0">
              <a:latin typeface="Arial"/>
              <a:cs typeface="Arial"/>
            </a:endParaRPr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A711E89D-B1B5-DDAE-3B1A-3BF65928E0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10715" r="6350" b="-1"/>
          <a:stretch>
            <a:fillRect/>
          </a:stretch>
        </p:blipFill>
        <p:spPr>
          <a:xfrm>
            <a:off x="6725951" y="2615312"/>
            <a:ext cx="5257800" cy="4014088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9BA8A19B-8A20-2D17-5025-C3B82584F9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4149536"/>
            <a:ext cx="990600" cy="288926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C2526E79-C35B-DAAB-D730-C9F50D9BDB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400" y="2667000"/>
            <a:ext cx="762040" cy="340776"/>
          </a:xfrm>
          <a:prstGeom prst="rect">
            <a:avLst/>
          </a:prstGeom>
        </p:spPr>
      </p:pic>
      <p:pic>
        <p:nvPicPr>
          <p:cNvPr id="30" name="image2.jpg">
            <a:extLst>
              <a:ext uri="{FF2B5EF4-FFF2-40B4-BE49-F238E27FC236}">
                <a16:creationId xmlns:a16="http://schemas.microsoft.com/office/drawing/2014/main" id="{45D12A20-226D-3584-6F93-DCA9EAE38446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5851" b="4691"/>
          <a:stretch>
            <a:fillRect/>
          </a:stretch>
        </p:blipFill>
        <p:spPr>
          <a:xfrm>
            <a:off x="5128195" y="6028494"/>
            <a:ext cx="533401" cy="381001"/>
          </a:xfrm>
          <a:prstGeom prst="rect">
            <a:avLst/>
          </a:prstGeom>
          <a:ln/>
        </p:spPr>
      </p:pic>
      <p:pic>
        <p:nvPicPr>
          <p:cNvPr id="32" name="Immagine 31">
            <a:extLst>
              <a:ext uri="{FF2B5EF4-FFF2-40B4-BE49-F238E27FC236}">
                <a16:creationId xmlns:a16="http://schemas.microsoft.com/office/drawing/2014/main" id="{76FF9DFF-5E1B-F0D8-8237-3B576252623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2507" y="5410199"/>
            <a:ext cx="419089" cy="279447"/>
          </a:xfrm>
          <a:prstGeom prst="rect">
            <a:avLst/>
          </a:prstGeom>
        </p:spPr>
      </p:pic>
      <p:pic>
        <p:nvPicPr>
          <p:cNvPr id="36" name="bg object 20">
            <a:extLst>
              <a:ext uri="{FF2B5EF4-FFF2-40B4-BE49-F238E27FC236}">
                <a16:creationId xmlns:a16="http://schemas.microsoft.com/office/drawing/2014/main" id="{898522EC-2382-45D4-467A-424EE53C5950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859951" y="4686163"/>
            <a:ext cx="1051454" cy="3407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73796-6AEC-32D1-388F-53DA0A8DE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D1E4A4CF-8542-E52D-9E5B-F72B180C2D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476247"/>
            <a:ext cx="1219200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it-IT" sz="2000" dirty="0"/>
              <a:t>Twiga Cement Solar Farm </a:t>
            </a:r>
            <a:br>
              <a:rPr lang="it-IT" sz="2000" dirty="0"/>
            </a:br>
            <a:r>
              <a:rPr lang="it-IT" sz="2000" dirty="0"/>
              <a:t>A Success Story of EU-TZ Private Sector Co-</a:t>
            </a:r>
            <a:r>
              <a:rPr lang="it-IT" sz="2000" dirty="0" err="1"/>
              <a:t>operation</a:t>
            </a:r>
            <a:r>
              <a:rPr lang="it-IT" sz="2000" dirty="0"/>
              <a:t> in </a:t>
            </a:r>
            <a:r>
              <a:rPr lang="it-IT" sz="2000" dirty="0" err="1"/>
              <a:t>Renewable</a:t>
            </a:r>
            <a:r>
              <a:rPr lang="it-IT" sz="2000" dirty="0"/>
              <a:t> Energies</a:t>
            </a:r>
            <a:br>
              <a:rPr lang="it-IT" sz="2000" dirty="0"/>
            </a:br>
            <a:endParaRPr sz="2000" dirty="0"/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E668BCB8-87CE-9306-AFB6-CB52D3C4B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1731" y="2286000"/>
            <a:ext cx="2106286" cy="2618626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EAB85066-7EED-DA6C-3817-2A7A4E3618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648"/>
          <a:stretch>
            <a:fillRect/>
          </a:stretch>
        </p:blipFill>
        <p:spPr>
          <a:xfrm>
            <a:off x="9372599" y="2286001"/>
            <a:ext cx="2819399" cy="45466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F0492BF4-02A0-C28F-12A1-1B2248BB95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33800" y="4267200"/>
            <a:ext cx="3387310" cy="254048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471F6108-6470-A732-8504-9A60728BEF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699" y="2286000"/>
            <a:ext cx="3491501" cy="2618626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CA770D6D-6D6D-E9E9-99E4-5FA1E5C4D01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77439" y="2860532"/>
            <a:ext cx="4546600" cy="340995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27A37783-0B50-FD39-79E9-6448935433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62"/>
          <a:stretch>
            <a:fillRect/>
          </a:stretch>
        </p:blipFill>
        <p:spPr>
          <a:xfrm>
            <a:off x="3536720" y="4953000"/>
            <a:ext cx="2667000" cy="19050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52786ED-DE37-830A-A15B-AB4AC94047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8769" y="4951096"/>
            <a:ext cx="1430358" cy="1905952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D12E62CE-2611-020E-9C0E-FD6CCC1A88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1096" y="4943041"/>
            <a:ext cx="1431073" cy="190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773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335BA-691F-A668-0B63-0D3480819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30B7F949-44E2-6A64-CFC7-DD576C1E16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476247"/>
            <a:ext cx="12192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000" dirty="0"/>
              <a:t>Capacity building is always at the heart of cooperation activities between Europe and Tanzania</a:t>
            </a:r>
            <a:endParaRPr sz="20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80BF528-1196-DCBA-A532-4D8E4B305A3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3213" y="4446932"/>
            <a:ext cx="2658328" cy="1834091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AA643F7B-B194-0C85-EDEF-8558A571A0E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2284" y="4446932"/>
            <a:ext cx="1384915" cy="1814238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0D505B71-BA65-ED3D-0325-D79B0FB4455A}"/>
              </a:ext>
            </a:extLst>
          </p:cNvPr>
          <p:cNvSpPr txBox="1"/>
          <p:nvPr/>
        </p:nvSpPr>
        <p:spPr bwMode="gray">
          <a:xfrm>
            <a:off x="7753214" y="6324600"/>
            <a:ext cx="413398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100" i="1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AFSIA Africa Solar Industry Association</a:t>
            </a:r>
          </a:p>
          <a:p>
            <a:pPr algn="ctr"/>
            <a:r>
              <a:rPr lang="it-IT" sz="1100" b="1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Studio Santi Ltd Advisor Of The </a:t>
            </a:r>
            <a:r>
              <a:rPr lang="it-IT" sz="1100" b="1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it-IT" sz="1100" b="1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2025</a:t>
            </a:r>
            <a:endParaRPr lang="de-IT" sz="1100" b="1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B8AD29C-1352-1548-7B64-DF83CD20C9B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047" y="2286000"/>
            <a:ext cx="2309859" cy="1538402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E861854A-F7A7-16B0-0084-329F2FA733E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499" y="3876293"/>
            <a:ext cx="2310408" cy="1504727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6A1BB7E1-6506-5A3C-1257-2A92A001D50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0" y="2286001"/>
            <a:ext cx="1372209" cy="2968388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803B768F-EC44-D0B7-BFC3-4224FC4E666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819" y="5418467"/>
            <a:ext cx="938864" cy="1251819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36E0309A-D3B4-7C17-E22A-394DF2ECECC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62214" y="5418467"/>
            <a:ext cx="1264006" cy="1251819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F1AA084E-3463-A391-05F6-F772627990B9}"/>
              </a:ext>
            </a:extLst>
          </p:cNvPr>
          <p:cNvSpPr txBox="1"/>
          <p:nvPr/>
        </p:nvSpPr>
        <p:spPr bwMode="gray">
          <a:xfrm>
            <a:off x="4038600" y="2209800"/>
            <a:ext cx="30904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effectLst/>
              </a:rPr>
              <a:t>a new </a:t>
            </a:r>
            <a:r>
              <a:rPr lang="en-US" sz="1200" b="0" i="0" dirty="0" err="1">
                <a:effectLst/>
              </a:rPr>
              <a:t>ed</a:t>
            </a:r>
            <a:r>
              <a:rPr lang="en-US" sz="1200" b="1" i="0" u="sng" dirty="0" err="1">
                <a:effectLst/>
              </a:rPr>
              <a:t>U</a:t>
            </a:r>
            <a:r>
              <a:rPr lang="en-US" sz="1200" b="0" i="0" dirty="0" err="1">
                <a:effectLst/>
              </a:rPr>
              <a:t>cation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syste</a:t>
            </a:r>
            <a:r>
              <a:rPr lang="en-US" sz="1200" b="1" i="0" u="sng" dirty="0" err="1">
                <a:effectLst/>
              </a:rPr>
              <a:t>M</a:t>
            </a:r>
            <a:r>
              <a:rPr lang="en-US" sz="1200" b="0" i="0" dirty="0">
                <a:effectLst/>
              </a:rPr>
              <a:t> for </a:t>
            </a:r>
            <a:r>
              <a:rPr lang="en-US" sz="1200" b="1" i="0" u="sng" dirty="0">
                <a:effectLst/>
              </a:rPr>
              <a:t>E</a:t>
            </a:r>
            <a:r>
              <a:rPr lang="en-US" sz="1200" b="0" i="0" dirty="0">
                <a:effectLst/>
              </a:rPr>
              <a:t>lectric </a:t>
            </a:r>
            <a:br>
              <a:rPr lang="en-US" sz="1200" b="0" i="0" dirty="0">
                <a:effectLst/>
              </a:rPr>
            </a:br>
            <a:r>
              <a:rPr lang="en-US" sz="1200" b="0" i="0" dirty="0">
                <a:effectLst/>
              </a:rPr>
              <a:t>access </a:t>
            </a:r>
            <a:r>
              <a:rPr lang="en-US" sz="1200" b="0" i="0" dirty="0" err="1">
                <a:effectLst/>
              </a:rPr>
              <a:t>develop</a:t>
            </a:r>
            <a:r>
              <a:rPr lang="en-US" sz="1200" b="1" i="0" u="sng" dirty="0" err="1">
                <a:effectLst/>
              </a:rPr>
              <a:t>ME</a:t>
            </a:r>
            <a:r>
              <a:rPr lang="en-US" sz="1200" b="0" i="0" dirty="0" err="1">
                <a:effectLst/>
              </a:rPr>
              <a:t>nt</a:t>
            </a:r>
            <a:r>
              <a:rPr lang="en-US" sz="1200" b="0" i="0" dirty="0">
                <a:effectLst/>
              </a:rPr>
              <a:t> in Tanzania</a:t>
            </a:r>
            <a:endParaRPr lang="de-IT" sz="1200" dirty="0"/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2F36DDCA-60EE-B3EB-A8F0-1019BAB55DD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2806852"/>
            <a:ext cx="461751" cy="307894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EF6A2E7B-92F6-3233-FF69-8278F8388AD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5327" y="2806851"/>
            <a:ext cx="461751" cy="307892"/>
          </a:xfrm>
          <a:prstGeom prst="rect">
            <a:avLst/>
          </a:prstGeom>
        </p:spPr>
      </p:pic>
      <p:pic>
        <p:nvPicPr>
          <p:cNvPr id="26" name="image2.jpg">
            <a:extLst>
              <a:ext uri="{FF2B5EF4-FFF2-40B4-BE49-F238E27FC236}">
                <a16:creationId xmlns:a16="http://schemas.microsoft.com/office/drawing/2014/main" id="{A0F5F903-C58C-7B68-4A72-E7495601D7C3}"/>
              </a:ext>
            </a:extLst>
          </p:cNvPr>
          <p:cNvPicPr/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18466" y="2739325"/>
            <a:ext cx="1694461" cy="435196"/>
          </a:xfrm>
          <a:prstGeom prst="rect">
            <a:avLst/>
          </a:prstGeom>
          <a:ln/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9341C538-83F9-6DF7-F775-85A60144B5AE}"/>
              </a:ext>
            </a:extLst>
          </p:cNvPr>
          <p:cNvSpPr/>
          <p:nvPr/>
        </p:nvSpPr>
        <p:spPr>
          <a:xfrm>
            <a:off x="7759489" y="6324600"/>
            <a:ext cx="4127710" cy="430887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IT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4A0F4027-4054-8589-6FD5-0E77C8E914C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17240" y="2045712"/>
            <a:ext cx="3162714" cy="1778689"/>
          </a:xfrm>
          <a:prstGeom prst="rect">
            <a:avLst/>
          </a:prstGeom>
        </p:spPr>
      </p:pic>
      <p:sp>
        <p:nvSpPr>
          <p:cNvPr id="8" name="Freccia in giù 7">
            <a:extLst>
              <a:ext uri="{FF2B5EF4-FFF2-40B4-BE49-F238E27FC236}">
                <a16:creationId xmlns:a16="http://schemas.microsoft.com/office/drawing/2014/main" id="{26B2EBB2-3109-2B26-DFEC-1D8721BDB64E}"/>
              </a:ext>
            </a:extLst>
          </p:cNvPr>
          <p:cNvSpPr/>
          <p:nvPr/>
        </p:nvSpPr>
        <p:spPr>
          <a:xfrm>
            <a:off x="10078946" y="3861000"/>
            <a:ext cx="439302" cy="55467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IT"/>
          </a:p>
        </p:txBody>
      </p:sp>
      <p:sp>
        <p:nvSpPr>
          <p:cNvPr id="12" name="Freccia in giù 11">
            <a:extLst>
              <a:ext uri="{FF2B5EF4-FFF2-40B4-BE49-F238E27FC236}">
                <a16:creationId xmlns:a16="http://schemas.microsoft.com/office/drawing/2014/main" id="{33F08F38-B01D-9EFA-ACA9-C8012B5F8B98}"/>
              </a:ext>
            </a:extLst>
          </p:cNvPr>
          <p:cNvSpPr/>
          <p:nvPr/>
        </p:nvSpPr>
        <p:spPr>
          <a:xfrm rot="16200000">
            <a:off x="7626947" y="2296951"/>
            <a:ext cx="439302" cy="106279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IT"/>
          </a:p>
        </p:txBody>
      </p:sp>
      <p:sp>
        <p:nvSpPr>
          <p:cNvPr id="17" name="Freccia in giù 16">
            <a:extLst>
              <a:ext uri="{FF2B5EF4-FFF2-40B4-BE49-F238E27FC236}">
                <a16:creationId xmlns:a16="http://schemas.microsoft.com/office/drawing/2014/main" id="{B0505F39-E179-67DD-FCDC-C608B6793A47}"/>
              </a:ext>
            </a:extLst>
          </p:cNvPr>
          <p:cNvSpPr/>
          <p:nvPr/>
        </p:nvSpPr>
        <p:spPr>
          <a:xfrm rot="5400000">
            <a:off x="7183773" y="5123916"/>
            <a:ext cx="439302" cy="55467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485CB400-5EB9-C9BB-634A-3B1F8FCFF879}"/>
              </a:ext>
            </a:extLst>
          </p:cNvPr>
          <p:cNvSpPr txBox="1"/>
          <p:nvPr/>
        </p:nvSpPr>
        <p:spPr>
          <a:xfrm>
            <a:off x="4535872" y="4170402"/>
            <a:ext cx="2575416" cy="5539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Aft>
                <a:spcPts val="1200"/>
              </a:spcAft>
              <a:tabLst>
                <a:tab pos="299085" algn="l"/>
              </a:tabLst>
            </a:pPr>
            <a:r>
              <a:rPr lang="it-IT" sz="1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Currently</a:t>
            </a:r>
            <a:r>
              <a:rPr lang="it-IT" sz="1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it-IT" sz="1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other</a:t>
            </a:r>
            <a:r>
              <a:rPr lang="it-IT" sz="1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9 </a:t>
            </a:r>
            <a:r>
              <a:rPr lang="it-IT" sz="1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Tanzanian</a:t>
            </a:r>
            <a:r>
              <a:rPr lang="it-IT" sz="1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it-IT" sz="1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engineers</a:t>
            </a:r>
            <a:r>
              <a:rPr lang="it-IT" sz="1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br>
              <a:rPr lang="it-IT" sz="1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</a:br>
            <a:r>
              <a:rPr lang="it-IT" sz="1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are on training </a:t>
            </a:r>
            <a:r>
              <a:rPr lang="it-IT" sz="1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at</a:t>
            </a:r>
            <a:r>
              <a:rPr lang="it-IT" sz="1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Studio Santi Ltd in DSM  </a:t>
            </a:r>
            <a:r>
              <a:rPr lang="it-IT" sz="1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tutored</a:t>
            </a:r>
            <a:r>
              <a:rPr lang="it-IT" sz="1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by </a:t>
            </a:r>
            <a:r>
              <a:rPr lang="it-IT" sz="1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their</a:t>
            </a:r>
            <a:r>
              <a:rPr lang="it-IT" sz="1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it-IT" sz="1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Tanzanian</a:t>
            </a:r>
            <a:r>
              <a:rPr lang="it-IT" sz="1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it-IT" sz="1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Colleagues</a:t>
            </a:r>
            <a:endParaRPr lang="it-IT" sz="1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7B88F5C2-13C2-CAF0-6A0E-14AE6B33872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35872" y="4736472"/>
            <a:ext cx="2575416" cy="1931562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37F36346-5455-2FD6-2404-972FCFCF310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81616" y="4767578"/>
            <a:ext cx="1365954" cy="1898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794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259</Words>
  <Application>Microsoft Office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7" baseType="lpstr">
      <vt:lpstr>Arial</vt:lpstr>
      <vt:lpstr>Office Theme</vt:lpstr>
      <vt:lpstr>Presentazione standard di PowerPoint</vt:lpstr>
      <vt:lpstr>Presentazione standard di PowerPoint</vt:lpstr>
      <vt:lpstr>Twiga Cement Solar Farm (https://www.twigacement.com/en/solar-project)  A Success Story of EU-TZ Private Sector Co-operation in Renewable Energies </vt:lpstr>
      <vt:lpstr>Twiga Cement Solar Farm  A Success Story of EU-TZ Private Sector Co-operation in Renewable Energies </vt:lpstr>
      <vt:lpstr>Capacity building is always at the heart of cooperation activities between Europe and Tanzania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Baraka Maiseli</dc:creator>
  <cp:lastModifiedBy>Federico Santi</cp:lastModifiedBy>
  <cp:revision>56</cp:revision>
  <dcterms:created xsi:type="dcterms:W3CDTF">2023-07-30T21:00:35Z</dcterms:created>
  <dcterms:modified xsi:type="dcterms:W3CDTF">2026-09-29T16:02:27Z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2022-05-29T00:00:00Z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2023-07-30T00:00:00Z</vt:filetime>
  </property>
  <property fmtid="{D5CDD505-2E9C-101B-9397-08002B2CF9AE}" pid="5" name="Producer">
    <vt:lpwstr>Microsoft® PowerPoint® 2013</vt:lpwstr>
  </property>
</Properties>
</file>