
<file path=[Content_Types].xml><?xml version="1.0" encoding="utf-8"?>
<Types xmlns="http://schemas.openxmlformats.org/package/2006/content-types">
  <Default Extension="gif" ContentType="image/gif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43.jp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53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3" r:id="rId2"/>
    <p:sldMasterId id="2147483685" r:id="rId3"/>
    <p:sldMasterId id="2147483693" r:id="rId4"/>
  </p:sldMasterIdLst>
  <p:notesMasterIdLst>
    <p:notesMasterId r:id="rId25"/>
  </p:notesMasterIdLst>
  <p:sldIdLst>
    <p:sldId id="1533" r:id="rId5"/>
    <p:sldId id="1570" r:id="rId6"/>
    <p:sldId id="258" r:id="rId7"/>
    <p:sldId id="259" r:id="rId8"/>
    <p:sldId id="260" r:id="rId9"/>
    <p:sldId id="261" r:id="rId10"/>
    <p:sldId id="262" r:id="rId11"/>
    <p:sldId id="1547" r:id="rId12"/>
    <p:sldId id="256" r:id="rId13"/>
    <p:sldId id="1561" r:id="rId14"/>
    <p:sldId id="1562" r:id="rId15"/>
    <p:sldId id="1566" r:id="rId16"/>
    <p:sldId id="1565" r:id="rId17"/>
    <p:sldId id="1535" r:id="rId18"/>
    <p:sldId id="539" r:id="rId19"/>
    <p:sldId id="1567" r:id="rId20"/>
    <p:sldId id="1569" r:id="rId21"/>
    <p:sldId id="263" r:id="rId22"/>
    <p:sldId id="264" r:id="rId23"/>
    <p:sldId id="267" r:id="rId24"/>
  </p:sldIdLst>
  <p:sldSz cx="6388100" cy="3619500"/>
  <p:notesSz cx="6388100" cy="3619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78102" autoAdjust="0"/>
  </p:normalViewPr>
  <p:slideViewPr>
    <p:cSldViewPr>
      <p:cViewPr>
        <p:scale>
          <a:sx n="94" d="100"/>
          <a:sy n="94" d="100"/>
        </p:scale>
        <p:origin x="1725" y="49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lla Ng'atigwa" userId="40e2dbbb39206cdf" providerId="LiveId" clId="{F4EC0961-E468-455D-A35D-E8B638055E65}"/>
    <pc:docChg chg="undo custSel addSld delSld modSld sldOrd addMainMaster delMainMaster">
      <pc:chgData name="Adella Ng'atigwa" userId="40e2dbbb39206cdf" providerId="LiveId" clId="{F4EC0961-E468-455D-A35D-E8B638055E65}" dt="2026-10-03T11:00:28.646" v="779" actId="14100"/>
      <pc:docMkLst>
        <pc:docMk/>
      </pc:docMkLst>
      <pc:sldChg chg="delSp modSp add del mod">
        <pc:chgData name="Adella Ng'atigwa" userId="40e2dbbb39206cdf" providerId="LiveId" clId="{F4EC0961-E468-455D-A35D-E8B638055E65}" dt="2026-10-03T08:41:32.578" v="79" actId="478"/>
        <pc:sldMkLst>
          <pc:docMk/>
          <pc:sldMk cId="0" sldId="263"/>
        </pc:sldMkLst>
        <pc:spChg chg="del mod">
          <ac:chgData name="Adella Ng'atigwa" userId="40e2dbbb39206cdf" providerId="LiveId" clId="{F4EC0961-E468-455D-A35D-E8B638055E65}" dt="2026-10-03T08:41:32.578" v="79" actId="478"/>
          <ac:spMkLst>
            <pc:docMk/>
            <pc:sldMk cId="0" sldId="263"/>
            <ac:spMk id="2" creationId="{00000000-0000-0000-0000-000000000000}"/>
          </ac:spMkLst>
        </pc:spChg>
      </pc:sldChg>
      <pc:sldChg chg="addSp delSp modSp add mod">
        <pc:chgData name="Adella Ng'atigwa" userId="40e2dbbb39206cdf" providerId="LiveId" clId="{F4EC0961-E468-455D-A35D-E8B638055E65}" dt="2026-10-03T10:39:16.954" v="636" actId="20577"/>
        <pc:sldMkLst>
          <pc:docMk/>
          <pc:sldMk cId="0" sldId="264"/>
        </pc:sldMkLst>
        <pc:spChg chg="add del mod">
          <ac:chgData name="Adella Ng'atigwa" userId="40e2dbbb39206cdf" providerId="LiveId" clId="{F4EC0961-E468-455D-A35D-E8B638055E65}" dt="2026-10-03T09:15:46.268" v="259" actId="478"/>
          <ac:spMkLst>
            <pc:docMk/>
            <pc:sldMk cId="0" sldId="264"/>
            <ac:spMk id="2" creationId="{A268E1E3-803A-0E45-955F-E1E6C9D26518}"/>
          </ac:spMkLst>
        </pc:spChg>
        <pc:spChg chg="del mod">
          <ac:chgData name="Adella Ng'atigwa" userId="40e2dbbb39206cdf" providerId="LiveId" clId="{F4EC0961-E468-455D-A35D-E8B638055E65}" dt="2026-10-03T09:08:07.839" v="123" actId="478"/>
          <ac:spMkLst>
            <pc:docMk/>
            <pc:sldMk cId="0" sldId="264"/>
            <ac:spMk id="3" creationId="{00000000-0000-0000-0000-000000000000}"/>
          </ac:spMkLst>
        </pc:spChg>
        <pc:spChg chg="add mod">
          <ac:chgData name="Adella Ng'atigwa" userId="40e2dbbb39206cdf" providerId="LiveId" clId="{F4EC0961-E468-455D-A35D-E8B638055E65}" dt="2026-10-03T09:17:11.132" v="285" actId="767"/>
          <ac:spMkLst>
            <pc:docMk/>
            <pc:sldMk cId="0" sldId="264"/>
            <ac:spMk id="21" creationId="{D1CD5810-8061-DB90-9E37-C8962472F0ED}"/>
          </ac:spMkLst>
        </pc:spChg>
        <pc:spChg chg="mod">
          <ac:chgData name="Adella Ng'atigwa" userId="40e2dbbb39206cdf" providerId="LiveId" clId="{F4EC0961-E468-455D-A35D-E8B638055E65}" dt="2026-10-03T10:39:16.954" v="636" actId="20577"/>
          <ac:spMkLst>
            <pc:docMk/>
            <pc:sldMk cId="0" sldId="264"/>
            <ac:spMk id="28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10:38:29.465" v="591" actId="14100"/>
          <ac:spMkLst>
            <pc:docMk/>
            <pc:sldMk cId="0" sldId="264"/>
            <ac:spMk id="30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9:18:34.803" v="333" actId="14100"/>
          <ac:spMkLst>
            <pc:docMk/>
            <pc:sldMk cId="0" sldId="264"/>
            <ac:spMk id="32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9:09:05.220" v="168" actId="20577"/>
          <ac:spMkLst>
            <pc:docMk/>
            <pc:sldMk cId="0" sldId="264"/>
            <ac:spMk id="35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9:10:01.912" v="202" actId="20577"/>
          <ac:spMkLst>
            <pc:docMk/>
            <pc:sldMk cId="0" sldId="264"/>
            <ac:spMk id="44" creationId="{00000000-0000-0000-0000-000000000000}"/>
          </ac:spMkLst>
        </pc:spChg>
      </pc:sldChg>
      <pc:sldChg chg="add del">
        <pc:chgData name="Adella Ng'atigwa" userId="40e2dbbb39206cdf" providerId="LiveId" clId="{F4EC0961-E468-455D-A35D-E8B638055E65}" dt="2026-10-03T08:48:06.438" v="81" actId="2696"/>
        <pc:sldMkLst>
          <pc:docMk/>
          <pc:sldMk cId="0" sldId="265"/>
        </pc:sldMkLst>
      </pc:sldChg>
      <pc:sldChg chg="modSp add mod">
        <pc:chgData name="Adella Ng'atigwa" userId="40e2dbbb39206cdf" providerId="LiveId" clId="{F4EC0961-E468-455D-A35D-E8B638055E65}" dt="2026-10-03T11:00:28.646" v="779" actId="14100"/>
        <pc:sldMkLst>
          <pc:docMk/>
          <pc:sldMk cId="0" sldId="267"/>
        </pc:sldMkLst>
        <pc:spChg chg="mod">
          <ac:chgData name="Adella Ng'atigwa" userId="40e2dbbb39206cdf" providerId="LiveId" clId="{F4EC0961-E468-455D-A35D-E8B638055E65}" dt="2026-10-03T10:58:45.509" v="774" actId="14100"/>
          <ac:spMkLst>
            <pc:docMk/>
            <pc:sldMk cId="0" sldId="267"/>
            <ac:spMk id="240" creationId="{00000000-0000-0000-0000-000000000000}"/>
          </ac:spMkLst>
        </pc:spChg>
        <pc:picChg chg="mod">
          <ac:chgData name="Adella Ng'atigwa" userId="40e2dbbb39206cdf" providerId="LiveId" clId="{F4EC0961-E468-455D-A35D-E8B638055E65}" dt="2026-10-03T10:57:37.604" v="751" actId="14100"/>
          <ac:picMkLst>
            <pc:docMk/>
            <pc:sldMk cId="0" sldId="267"/>
            <ac:picMk id="5" creationId="{E49CB022-6A22-F9D1-1609-3624FA38569E}"/>
          </ac:picMkLst>
        </pc:picChg>
        <pc:picChg chg="mod">
          <ac:chgData name="Adella Ng'atigwa" userId="40e2dbbb39206cdf" providerId="LiveId" clId="{F4EC0961-E468-455D-A35D-E8B638055E65}" dt="2026-10-03T11:00:28.646" v="779" actId="14100"/>
          <ac:picMkLst>
            <pc:docMk/>
            <pc:sldMk cId="0" sldId="267"/>
            <ac:picMk id="237" creationId="{00000000-0000-0000-0000-000000000000}"/>
          </ac:picMkLst>
        </pc:picChg>
      </pc:sldChg>
      <pc:sldChg chg="del">
        <pc:chgData name="Adella Ng'atigwa" userId="40e2dbbb39206cdf" providerId="LiveId" clId="{F4EC0961-E468-455D-A35D-E8B638055E65}" dt="2026-10-03T08:23:53.564" v="2" actId="2696"/>
        <pc:sldMkLst>
          <pc:docMk/>
          <pc:sldMk cId="0" sldId="270"/>
        </pc:sldMkLst>
      </pc:sldChg>
      <pc:sldChg chg="del">
        <pc:chgData name="Adella Ng'atigwa" userId="40e2dbbb39206cdf" providerId="LiveId" clId="{F4EC0961-E468-455D-A35D-E8B638055E65}" dt="2026-10-03T08:23:49.016" v="1" actId="2696"/>
        <pc:sldMkLst>
          <pc:docMk/>
          <pc:sldMk cId="0" sldId="271"/>
        </pc:sldMkLst>
      </pc:sldChg>
      <pc:sldChg chg="addSp modSp add del mod">
        <pc:chgData name="Adella Ng'atigwa" userId="40e2dbbb39206cdf" providerId="LiveId" clId="{F4EC0961-E468-455D-A35D-E8B638055E65}" dt="2026-10-03T10:59:35.483" v="775" actId="2696"/>
        <pc:sldMkLst>
          <pc:docMk/>
          <pc:sldMk cId="0" sldId="272"/>
        </pc:sldMkLst>
        <pc:spChg chg="mod">
          <ac:chgData name="Adella Ng'atigwa" userId="40e2dbbb39206cdf" providerId="LiveId" clId="{F4EC0961-E468-455D-A35D-E8B638055E65}" dt="2026-10-03T10:37:02.783" v="555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9:44:04.005" v="346" actId="20577"/>
          <ac:spMkLst>
            <pc:docMk/>
            <pc:sldMk cId="0" sldId="272"/>
            <ac:spMk id="5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10:47:43.970" v="734" actId="20577"/>
          <ac:spMkLst>
            <pc:docMk/>
            <pc:sldMk cId="0" sldId="272"/>
            <ac:spMk id="6" creationId="{00000000-0000-0000-0000-000000000000}"/>
          </ac:spMkLst>
        </pc:spChg>
        <pc:picChg chg="add mod">
          <ac:chgData name="Adella Ng'atigwa" userId="40e2dbbb39206cdf" providerId="LiveId" clId="{F4EC0961-E468-455D-A35D-E8B638055E65}" dt="2026-10-03T10:55:22.415" v="735"/>
          <ac:picMkLst>
            <pc:docMk/>
            <pc:sldMk cId="0" sldId="272"/>
            <ac:picMk id="7" creationId="{8D380DDB-1DBA-888C-00E1-85634A1D6856}"/>
          </ac:picMkLst>
        </pc:picChg>
      </pc:sldChg>
      <pc:sldChg chg="del">
        <pc:chgData name="Adella Ng'atigwa" userId="40e2dbbb39206cdf" providerId="LiveId" clId="{F4EC0961-E468-455D-A35D-E8B638055E65}" dt="2026-10-03T09:51:25.817" v="369" actId="2696"/>
        <pc:sldMkLst>
          <pc:docMk/>
          <pc:sldMk cId="0" sldId="273"/>
        </pc:sldMkLst>
      </pc:sldChg>
      <pc:sldChg chg="addSp delSp del mod">
        <pc:chgData name="Adella Ng'atigwa" userId="40e2dbbb39206cdf" providerId="LiveId" clId="{F4EC0961-E468-455D-A35D-E8B638055E65}" dt="2026-10-03T08:28:08.529" v="12" actId="2696"/>
        <pc:sldMkLst>
          <pc:docMk/>
          <pc:sldMk cId="4058015635" sldId="635"/>
        </pc:sldMkLst>
        <pc:spChg chg="del">
          <ac:chgData name="Adella Ng'atigwa" userId="40e2dbbb39206cdf" providerId="LiveId" clId="{F4EC0961-E468-455D-A35D-E8B638055E65}" dt="2026-10-03T08:27:28.754" v="11" actId="478"/>
          <ac:spMkLst>
            <pc:docMk/>
            <pc:sldMk cId="4058015635" sldId="635"/>
            <ac:spMk id="8" creationId="{6E1E30F0-F3F4-99CB-030F-D31551AF8395}"/>
          </ac:spMkLst>
        </pc:spChg>
        <pc:picChg chg="add">
          <ac:chgData name="Adella Ng'atigwa" userId="40e2dbbb39206cdf" providerId="LiveId" clId="{F4EC0961-E468-455D-A35D-E8B638055E65}" dt="2026-10-03T08:26:24.559" v="10" actId="22"/>
          <ac:picMkLst>
            <pc:docMk/>
            <pc:sldMk cId="4058015635" sldId="635"/>
            <ac:picMk id="5" creationId="{80BBE7FB-1E44-DC09-0D73-8FE0DBB9D917}"/>
          </ac:picMkLst>
        </pc:picChg>
      </pc:sldChg>
      <pc:sldChg chg="del">
        <pc:chgData name="Adella Ng'atigwa" userId="40e2dbbb39206cdf" providerId="LiveId" clId="{F4EC0961-E468-455D-A35D-E8B638055E65}" dt="2026-10-03T08:23:14" v="0" actId="2696"/>
        <pc:sldMkLst>
          <pc:docMk/>
          <pc:sldMk cId="3281810023" sldId="657"/>
        </pc:sldMkLst>
      </pc:sldChg>
      <pc:sldChg chg="modSp mod">
        <pc:chgData name="Adella Ng'atigwa" userId="40e2dbbb39206cdf" providerId="LiveId" clId="{F4EC0961-E468-455D-A35D-E8B638055E65}" dt="2026-10-03T10:42:10.292" v="656" actId="20577"/>
        <pc:sldMkLst>
          <pc:docMk/>
          <pc:sldMk cId="3234751884" sldId="1533"/>
        </pc:sldMkLst>
        <pc:spChg chg="mod">
          <ac:chgData name="Adella Ng'atigwa" userId="40e2dbbb39206cdf" providerId="LiveId" clId="{F4EC0961-E468-455D-A35D-E8B638055E65}" dt="2026-10-03T10:42:10.292" v="656" actId="20577"/>
          <ac:spMkLst>
            <pc:docMk/>
            <pc:sldMk cId="3234751884" sldId="1533"/>
            <ac:spMk id="2" creationId="{774CAD18-802B-CA2B-FFF7-B1FA532BB3BA}"/>
          </ac:spMkLst>
        </pc:spChg>
        <pc:spChg chg="mod">
          <ac:chgData name="Adella Ng'atigwa" userId="40e2dbbb39206cdf" providerId="LiveId" clId="{F4EC0961-E468-455D-A35D-E8B638055E65}" dt="2026-10-03T10:41:57.966" v="644" actId="14100"/>
          <ac:spMkLst>
            <pc:docMk/>
            <pc:sldMk cId="3234751884" sldId="1533"/>
            <ac:spMk id="10" creationId="{76E704BC-C979-2183-30E5-28409E083AC5}"/>
          </ac:spMkLst>
        </pc:spChg>
      </pc:sldChg>
      <pc:sldChg chg="add del">
        <pc:chgData name="Adella Ng'atigwa" userId="40e2dbbb39206cdf" providerId="LiveId" clId="{F4EC0961-E468-455D-A35D-E8B638055E65}" dt="2026-10-03T08:52:50.019" v="87"/>
        <pc:sldMkLst>
          <pc:docMk/>
          <pc:sldMk cId="908096027" sldId="1536"/>
        </pc:sldMkLst>
      </pc:sldChg>
      <pc:sldChg chg="del">
        <pc:chgData name="Adella Ng'atigwa" userId="40e2dbbb39206cdf" providerId="LiveId" clId="{F4EC0961-E468-455D-A35D-E8B638055E65}" dt="2026-10-03T08:52:40.780" v="85" actId="2696"/>
        <pc:sldMkLst>
          <pc:docMk/>
          <pc:sldMk cId="3245478426" sldId="1536"/>
        </pc:sldMkLst>
      </pc:sldChg>
      <pc:sldChg chg="ord">
        <pc:chgData name="Adella Ng'atigwa" userId="40e2dbbb39206cdf" providerId="LiveId" clId="{F4EC0961-E468-455D-A35D-E8B638055E65}" dt="2026-10-03T08:48:30.373" v="84" actId="20578"/>
        <pc:sldMkLst>
          <pc:docMk/>
          <pc:sldMk cId="3404551137" sldId="1562"/>
        </pc:sldMkLst>
      </pc:sldChg>
      <pc:sldChg chg="modSp mod">
        <pc:chgData name="Adella Ng'atigwa" userId="40e2dbbb39206cdf" providerId="LiveId" clId="{F4EC0961-E468-455D-A35D-E8B638055E65}" dt="2026-10-03T08:25:31.680" v="9" actId="14100"/>
        <pc:sldMkLst>
          <pc:docMk/>
          <pc:sldMk cId="0" sldId="1567"/>
        </pc:sldMkLst>
        <pc:spChg chg="mod">
          <ac:chgData name="Adella Ng'atigwa" userId="40e2dbbb39206cdf" providerId="LiveId" clId="{F4EC0961-E468-455D-A35D-E8B638055E65}" dt="2026-10-03T08:25:31.680" v="9" actId="14100"/>
          <ac:spMkLst>
            <pc:docMk/>
            <pc:sldMk cId="0" sldId="1567"/>
            <ac:spMk id="4" creationId="{00000000-0000-0000-0000-000000000000}"/>
          </ac:spMkLst>
        </pc:spChg>
      </pc:sldChg>
      <pc:sldChg chg="del">
        <pc:chgData name="Adella Ng'atigwa" userId="40e2dbbb39206cdf" providerId="LiveId" clId="{F4EC0961-E468-455D-A35D-E8B638055E65}" dt="2026-10-03T08:37:06.085" v="26" actId="2696"/>
        <pc:sldMkLst>
          <pc:docMk/>
          <pc:sldMk cId="0" sldId="1568"/>
        </pc:sldMkLst>
      </pc:sldChg>
      <pc:sldChg chg="delSp modSp add mod">
        <pc:chgData name="Adella Ng'atigwa" userId="40e2dbbb39206cdf" providerId="LiveId" clId="{F4EC0961-E468-455D-A35D-E8B638055E65}" dt="2026-10-03T10:45:11.133" v="732" actId="478"/>
        <pc:sldMkLst>
          <pc:docMk/>
          <pc:sldMk cId="0" sldId="1569"/>
        </pc:sldMkLst>
        <pc:spChg chg="del mod">
          <ac:chgData name="Adella Ng'atigwa" userId="40e2dbbb39206cdf" providerId="LiveId" clId="{F4EC0961-E468-455D-A35D-E8B638055E65}" dt="2026-10-03T08:34:24.447" v="15" actId="478"/>
          <ac:spMkLst>
            <pc:docMk/>
            <pc:sldMk cId="0" sldId="1569"/>
            <ac:spMk id="2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8:34:36.793" v="25" actId="20577"/>
          <ac:spMkLst>
            <pc:docMk/>
            <pc:sldMk cId="0" sldId="1569"/>
            <ac:spMk id="4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8:38:24.247" v="28" actId="14100"/>
          <ac:spMkLst>
            <pc:docMk/>
            <pc:sldMk cId="0" sldId="1569"/>
            <ac:spMk id="30" creationId="{00000000-0000-0000-0000-000000000000}"/>
          </ac:spMkLst>
        </pc:spChg>
        <pc:spChg chg="del mod">
          <ac:chgData name="Adella Ng'atigwa" userId="40e2dbbb39206cdf" providerId="LiveId" clId="{F4EC0961-E468-455D-A35D-E8B638055E65}" dt="2026-10-03T10:45:11.133" v="732" actId="478"/>
          <ac:spMkLst>
            <pc:docMk/>
            <pc:sldMk cId="0" sldId="1569"/>
            <ac:spMk id="32" creationId="{00000000-0000-0000-0000-000000000000}"/>
          </ac:spMkLst>
        </pc:spChg>
      </pc:sldChg>
      <pc:sldChg chg="delSp modSp add mod">
        <pc:chgData name="Adella Ng'atigwa" userId="40e2dbbb39206cdf" providerId="LiveId" clId="{F4EC0961-E468-455D-A35D-E8B638055E65}" dt="2026-10-03T10:42:46.488" v="658" actId="20577"/>
        <pc:sldMkLst>
          <pc:docMk/>
          <pc:sldMk cId="0" sldId="1570"/>
        </pc:sldMkLst>
        <pc:spChg chg="del">
          <ac:chgData name="Adella Ng'atigwa" userId="40e2dbbb39206cdf" providerId="LiveId" clId="{F4EC0961-E468-455D-A35D-E8B638055E65}" dt="2026-10-03T08:53:34.168" v="89" actId="478"/>
          <ac:spMkLst>
            <pc:docMk/>
            <pc:sldMk cId="0" sldId="1570"/>
            <ac:spMk id="4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08:54:10.076" v="97" actId="14100"/>
          <ac:spMkLst>
            <pc:docMk/>
            <pc:sldMk cId="0" sldId="1570"/>
            <ac:spMk id="5" creationId="{00000000-0000-0000-0000-000000000000}"/>
          </ac:spMkLst>
        </pc:spChg>
        <pc:spChg chg="mod">
          <ac:chgData name="Adella Ng'atigwa" userId="40e2dbbb39206cdf" providerId="LiveId" clId="{F4EC0961-E468-455D-A35D-E8B638055E65}" dt="2026-10-03T10:42:46.488" v="658" actId="20577"/>
          <ac:spMkLst>
            <pc:docMk/>
            <pc:sldMk cId="0" sldId="1570"/>
            <ac:spMk id="12" creationId="{00000000-0000-0000-0000-000000000000}"/>
          </ac:spMkLst>
        </pc:spChg>
        <pc:spChg chg="del mod">
          <ac:chgData name="Adella Ng'atigwa" userId="40e2dbbb39206cdf" providerId="LiveId" clId="{F4EC0961-E468-455D-A35D-E8B638055E65}" dt="2026-10-03T08:53:52.069" v="92" actId="478"/>
          <ac:spMkLst>
            <pc:docMk/>
            <pc:sldMk cId="0" sldId="1570"/>
            <ac:spMk id="30" creationId="{8F11FB93-4AD8-D9A3-515F-73D93CEFD78F}"/>
          </ac:spMkLst>
        </pc:spChg>
      </pc:sldChg>
      <pc:sldMasterChg chg="delSldLayout">
        <pc:chgData name="Adella Ng'atigwa" userId="40e2dbbb39206cdf" providerId="LiveId" clId="{F4EC0961-E468-455D-A35D-E8B638055E65}" dt="2026-10-03T08:28:08.529" v="12" actId="2696"/>
        <pc:sldMasterMkLst>
          <pc:docMk/>
          <pc:sldMasterMk cId="0" sldId="2147483648"/>
        </pc:sldMasterMkLst>
        <pc:sldLayoutChg chg="del">
          <pc:chgData name="Adella Ng'atigwa" userId="40e2dbbb39206cdf" providerId="LiveId" clId="{F4EC0961-E468-455D-A35D-E8B638055E65}" dt="2026-10-03T08:28:08.529" v="12" actId="2696"/>
          <pc:sldLayoutMkLst>
            <pc:docMk/>
            <pc:sldMasterMk cId="0" sldId="2147483648"/>
            <pc:sldLayoutMk cId="3985320193" sldId="2147483668"/>
          </pc:sldLayoutMkLst>
        </pc:sldLayoutChg>
        <pc:sldLayoutChg chg="del">
          <pc:chgData name="Adella Ng'atigwa" userId="40e2dbbb39206cdf" providerId="LiveId" clId="{F4EC0961-E468-455D-A35D-E8B638055E65}" dt="2026-10-03T08:23:14" v="0" actId="2696"/>
          <pc:sldLayoutMkLst>
            <pc:docMk/>
            <pc:sldMasterMk cId="0" sldId="2147483648"/>
            <pc:sldLayoutMk cId="4164140877" sldId="2147483669"/>
          </pc:sldLayoutMkLst>
        </pc:sldLayoutChg>
      </pc:sldMasterChg>
      <pc:sldMasterChg chg="add del addSldLayout delSldLayout">
        <pc:chgData name="Adella Ng'atigwa" userId="40e2dbbb39206cdf" providerId="LiveId" clId="{F4EC0961-E468-455D-A35D-E8B638055E65}" dt="2026-10-03T10:59:35.483" v="775" actId="2696"/>
        <pc:sldMasterMkLst>
          <pc:docMk/>
          <pc:sldMasterMk cId="3645941321" sldId="2147483687"/>
        </pc:sldMasterMkLst>
        <pc:sldLayoutChg chg="add del">
          <pc:chgData name="Adella Ng'atigwa" userId="40e2dbbb39206cdf" providerId="LiveId" clId="{F4EC0961-E468-455D-A35D-E8B638055E65}" dt="2026-10-03T10:59:35.483" v="775" actId="2696"/>
          <pc:sldLayoutMkLst>
            <pc:docMk/>
            <pc:sldMasterMk cId="3645941321" sldId="2147483687"/>
            <pc:sldLayoutMk cId="422966559" sldId="2147483688"/>
          </pc:sldLayoutMkLst>
        </pc:sldLayoutChg>
        <pc:sldLayoutChg chg="add del">
          <pc:chgData name="Adella Ng'atigwa" userId="40e2dbbb39206cdf" providerId="LiveId" clId="{F4EC0961-E468-455D-A35D-E8B638055E65}" dt="2026-10-03T10:59:35.483" v="775" actId="2696"/>
          <pc:sldLayoutMkLst>
            <pc:docMk/>
            <pc:sldMasterMk cId="3645941321" sldId="2147483687"/>
            <pc:sldLayoutMk cId="3644745449" sldId="2147483689"/>
          </pc:sldLayoutMkLst>
        </pc:sldLayoutChg>
        <pc:sldLayoutChg chg="add del">
          <pc:chgData name="Adella Ng'atigwa" userId="40e2dbbb39206cdf" providerId="LiveId" clId="{F4EC0961-E468-455D-A35D-E8B638055E65}" dt="2026-10-03T10:59:35.483" v="775" actId="2696"/>
          <pc:sldLayoutMkLst>
            <pc:docMk/>
            <pc:sldMasterMk cId="3645941321" sldId="2147483687"/>
            <pc:sldLayoutMk cId="849765761" sldId="2147483690"/>
          </pc:sldLayoutMkLst>
        </pc:sldLayoutChg>
        <pc:sldLayoutChg chg="add del">
          <pc:chgData name="Adella Ng'atigwa" userId="40e2dbbb39206cdf" providerId="LiveId" clId="{F4EC0961-E468-455D-A35D-E8B638055E65}" dt="2026-10-03T10:59:35.483" v="775" actId="2696"/>
          <pc:sldLayoutMkLst>
            <pc:docMk/>
            <pc:sldMasterMk cId="3645941321" sldId="2147483687"/>
            <pc:sldLayoutMk cId="3300399160" sldId="2147483691"/>
          </pc:sldLayoutMkLst>
        </pc:sldLayoutChg>
        <pc:sldLayoutChg chg="add del">
          <pc:chgData name="Adella Ng'atigwa" userId="40e2dbbb39206cdf" providerId="LiveId" clId="{F4EC0961-E468-455D-A35D-E8B638055E65}" dt="2026-10-03T10:59:35.483" v="775" actId="2696"/>
          <pc:sldLayoutMkLst>
            <pc:docMk/>
            <pc:sldMasterMk cId="3645941321" sldId="2147483687"/>
            <pc:sldLayoutMk cId="1475927785" sldId="2147483692"/>
          </pc:sldLayoutMkLst>
        </pc:sldLayoutChg>
      </pc:sldMasterChg>
    </pc:docChg>
  </pc:docChgLst>
</pc:chgInfo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Export value</c:v>
          </c:tx>
          <c:spPr>
            <a:solidFill>
              <a:srgbClr val="8BC34A"/>
            </a:solidFill>
            <a:ln w="0">
              <a:solidFill>
                <a:srgbClr val="8BC34A"/>
              </a:solidFill>
              <a:prstDash val="solid"/>
            </a:ln>
          </c:spPr>
          <c:invertIfNegative val="1"/>
          <c:dPt>
            <c:idx val="7"/>
            <c:invertIfNegative val="1"/>
            <c:bubble3D val="0"/>
            <c:spPr>
              <a:solidFill>
                <a:srgbClr val="4D9C32"/>
              </a:solidFill>
              <a:ln w="0">
                <a:solidFill>
                  <a:srgbClr val="4D9C3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4A6-4F8E-82B0-9B3F684F3C9C}"/>
              </c:ext>
            </c:extLst>
          </c:dPt>
          <c:dPt>
            <c:idx val="8"/>
            <c:invertIfNegative val="1"/>
            <c:bubble3D val="0"/>
            <c:spPr>
              <a:solidFill>
                <a:srgbClr val="1E4E31"/>
              </a:solidFill>
              <a:ln w="0">
                <a:solidFill>
                  <a:srgbClr val="1E4E3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4A6-4F8E-82B0-9B3F684F3C9C}"/>
              </c:ext>
            </c:extLst>
          </c:dPt>
          <c:dLbls>
            <c:spPr>
              <a:noFill/>
              <a:ln w="0">
                <a:noFill/>
                <a:prstDash val="solid"/>
              </a:ln>
            </c:spPr>
            <c:txPr>
              <a:bodyPr anchorCtr="1"/>
              <a:lstStyle/>
              <a:p>
                <a:pPr>
                  <a:defRPr sz="1125" b="1">
                    <a:solidFill>
                      <a:srgbClr val="173326"/>
                    </a:solidFill>
                  </a:defRPr>
                </a:pPr>
                <a:endParaRPr lang="en-T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9"/>
              <c:pt idx="0">
                <c:v>2017</c:v>
              </c:pt>
              <c:pt idx="1">
                <c:v>2018</c:v>
              </c:pt>
              <c:pt idx="2">
                <c:v>2019</c:v>
              </c:pt>
              <c:pt idx="3">
                <c:v>2020</c:v>
              </c:pt>
              <c:pt idx="4">
                <c:v>2021</c:v>
              </c:pt>
              <c:pt idx="5">
                <c:v>2022</c:v>
              </c:pt>
              <c:pt idx="6">
                <c:v>2023</c:v>
              </c:pt>
              <c:pt idx="7">
                <c:v>2024</c:v>
              </c:pt>
              <c:pt idx="8">
                <c:v>2025*</c:v>
              </c:pt>
            </c:strLit>
          </c:cat>
          <c:val>
            <c:numLit>
              <c:formatCode>0.0</c:formatCode>
              <c:ptCount val="9"/>
              <c:pt idx="0">
                <c:v>198.5</c:v>
              </c:pt>
              <c:pt idx="1">
                <c:v>153.4</c:v>
              </c:pt>
              <c:pt idx="2">
                <c:v>171</c:v>
              </c:pt>
              <c:pt idx="3">
                <c:v>290.7</c:v>
              </c:pt>
              <c:pt idx="4">
                <c:v>378.6</c:v>
              </c:pt>
              <c:pt idx="5">
                <c:v>289.60000000000002</c:v>
              </c:pt>
              <c:pt idx="6">
                <c:v>417.2</c:v>
              </c:pt>
              <c:pt idx="7">
                <c:v>569.29999999999995</c:v>
              </c:pt>
              <c:pt idx="8">
                <c:v>505.6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8BC34A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14A6-4F8E-82B0-9B3F684F3C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9E0D7"/>
            </a:solidFill>
            <a:prstDash val="solid"/>
          </a:ln>
        </c:spPr>
        <c:txPr>
          <a:bodyPr anchorCtr="1"/>
          <a:lstStyle/>
          <a:p>
            <a:pPr>
              <a:defRPr sz="1125" b="1">
                <a:solidFill>
                  <a:srgbClr val="4E6257"/>
                </a:solidFill>
              </a:defRPr>
            </a:pPr>
            <a:endParaRPr lang="en-TZ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650"/>
          <c:min val="0"/>
        </c:scaling>
        <c:delete val="0"/>
        <c:axPos val="l"/>
        <c:majorGridlines>
          <c:spPr>
            <a:ln w="9525">
              <a:solidFill>
                <a:srgbClr val="D9E0D7"/>
              </a:solidFill>
              <a:prstDash val="solid"/>
            </a:ln>
          </c:spPr>
        </c:majorGridlines>
        <c:numFmt formatCode="0.0" sourceLinked="1"/>
        <c:majorTickMark val="none"/>
        <c:minorTickMark val="none"/>
        <c:tickLblPos val="none"/>
        <c:spPr>
          <a:ln w="0">
            <a:noFill/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en-TZ"/>
          </a:p>
        </c:txPr>
        <c:crossAx val="48650112"/>
        <c:crosses val="autoZero"/>
        <c:crossBetween val="between"/>
        <c:majorUnit val="100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68600" cy="180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617913" y="0"/>
            <a:ext cx="2768600" cy="180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731B3-26C6-4853-81D9-B590CF14FF5A}" type="datetimeFigureOut">
              <a:rPr lang="en-TZ" smtClean="0"/>
              <a:t>10/01/2026</a:t>
            </a:fld>
            <a:endParaRPr lang="en-T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6138" y="452438"/>
            <a:ext cx="2155825" cy="122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38175" y="1741488"/>
            <a:ext cx="5111750" cy="142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438525"/>
            <a:ext cx="2768600" cy="180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617913" y="3438525"/>
            <a:ext cx="2768600" cy="180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F60C0-E49A-4AA7-B4B9-605B1739801C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52450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F60C0-E49A-4AA7-B4B9-605B1739801C}" type="slidenum">
              <a:rPr lang="en-TZ" smtClean="0"/>
              <a:t>1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431805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F60C0-E49A-4AA7-B4B9-605B1739801C}" type="slidenum">
              <a:rPr lang="en-TZ" smtClean="0"/>
              <a:t>3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2808481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F60C0-E49A-4AA7-B4B9-605B1739801C}" type="slidenum">
              <a:rPr lang="en-TZ" smtClean="0"/>
              <a:t>4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02136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F60C0-E49A-4AA7-B4B9-605B1739801C}" type="slidenum">
              <a:rPr lang="en-TZ" smtClean="0"/>
              <a:t>5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237000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T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694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86F61-93FD-3E9C-53C0-A8260F23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83F158-845C-498B-1D0A-2AE009B43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49C3EE-C8FA-3D80-8A65-347528001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D1631-F16F-A2A3-A750-CD0081EE26E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819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F60C0-E49A-4AA7-B4B9-605B1739801C}" type="slidenum">
              <a:rPr lang="en-TZ" smtClean="0"/>
              <a:t>16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128437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" y="744538"/>
            <a:ext cx="6572250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174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9583" y="1122045"/>
            <a:ext cx="5435282" cy="760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59167" y="2026920"/>
            <a:ext cx="4476115" cy="904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15" y="2194941"/>
            <a:ext cx="6384290" cy="1403985"/>
          </a:xfrm>
          <a:custGeom>
            <a:avLst/>
            <a:gdLst/>
            <a:ahLst/>
            <a:cxnLst/>
            <a:rect l="l" t="t" r="r" b="b"/>
            <a:pathLst>
              <a:path w="6384290" h="1403985">
                <a:moveTo>
                  <a:pt x="0" y="0"/>
                </a:moveTo>
                <a:lnTo>
                  <a:pt x="0" y="1403548"/>
                </a:lnTo>
                <a:lnTo>
                  <a:pt x="6384284" y="1403548"/>
                </a:lnTo>
                <a:lnTo>
                  <a:pt x="6384284" y="1402468"/>
                </a:lnTo>
                <a:lnTo>
                  <a:pt x="0" y="0"/>
                </a:lnTo>
                <a:close/>
              </a:path>
            </a:pathLst>
          </a:custGeom>
          <a:solidFill>
            <a:srgbClr val="154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30830" y="2671152"/>
            <a:ext cx="4057650" cy="927735"/>
          </a:xfrm>
          <a:custGeom>
            <a:avLst/>
            <a:gdLst/>
            <a:ahLst/>
            <a:cxnLst/>
            <a:rect l="l" t="t" r="r" b="b"/>
            <a:pathLst>
              <a:path w="4057650" h="927735">
                <a:moveTo>
                  <a:pt x="4057269" y="0"/>
                </a:moveTo>
                <a:lnTo>
                  <a:pt x="0" y="927336"/>
                </a:lnTo>
                <a:lnTo>
                  <a:pt x="4057269" y="927336"/>
                </a:lnTo>
                <a:lnTo>
                  <a:pt x="4057269" y="0"/>
                </a:lnTo>
                <a:close/>
              </a:path>
            </a:pathLst>
          </a:custGeom>
          <a:solidFill>
            <a:srgbClr val="5F9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83832" y="2278380"/>
            <a:ext cx="6004560" cy="1320165"/>
          </a:xfrm>
          <a:custGeom>
            <a:avLst/>
            <a:gdLst/>
            <a:ahLst/>
            <a:cxnLst/>
            <a:rect l="l" t="t" r="r" b="b"/>
            <a:pathLst>
              <a:path w="6004560" h="1320164">
                <a:moveTo>
                  <a:pt x="0" y="0"/>
                </a:moveTo>
                <a:lnTo>
                  <a:pt x="1946998" y="1320111"/>
                </a:lnTo>
                <a:lnTo>
                  <a:pt x="6004267" y="1320111"/>
                </a:lnTo>
                <a:lnTo>
                  <a:pt x="6004267" y="1319019"/>
                </a:lnTo>
                <a:lnTo>
                  <a:pt x="0" y="0"/>
                </a:lnTo>
                <a:close/>
              </a:path>
            </a:pathLst>
          </a:custGeom>
          <a:solidFill>
            <a:srgbClr val="006838">
              <a:alpha val="4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88099" cy="3619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3753" y="928192"/>
            <a:ext cx="2752090" cy="2159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651250" y="952296"/>
            <a:ext cx="2526029" cy="2239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">
    <p:bg>
      <p:bgPr>
        <a:solidFill>
          <a:srgbClr val="0012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yellow dots on a black background">
            <a:extLst>
              <a:ext uri="{FF2B5EF4-FFF2-40B4-BE49-F238E27FC236}">
                <a16:creationId xmlns:a16="http://schemas.microsoft.com/office/drawing/2014/main" id="{5DEE2CEA-4F3D-EC79-B8CD-7057ABE9A1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" t="31443" r="7405" b="37383"/>
          <a:stretch/>
        </p:blipFill>
        <p:spPr>
          <a:xfrm>
            <a:off x="-1231990" y="2362539"/>
            <a:ext cx="8350159" cy="18736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140D7C-A7E5-615E-E95E-1E935156F3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9144511">
            <a:off x="-4821538" y="-3055217"/>
            <a:ext cx="7506403" cy="522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5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55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9181" y="963525"/>
            <a:ext cx="1759708" cy="198609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9182" y="3235957"/>
            <a:ext cx="1437323" cy="192705"/>
          </a:xfrm>
          <a:prstGeom prst="rect">
            <a:avLst/>
          </a:prstGeo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2412818" y="963524"/>
            <a:ext cx="1759708" cy="198609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386454" y="963524"/>
            <a:ext cx="1759708" cy="198609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439181" y="0"/>
            <a:ext cx="1" cy="673633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508618" y="254843"/>
            <a:ext cx="5509736" cy="412911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837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81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14" y="887281"/>
            <a:ext cx="2702465" cy="434842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marL="0" indent="0">
              <a:buNone/>
              <a:defRPr sz="1467" b="1">
                <a:solidFill>
                  <a:schemeClr val="tx2"/>
                </a:solidFill>
              </a:defRPr>
            </a:lvl1pPr>
            <a:lvl2pPr marL="239573" indent="0">
              <a:buNone/>
              <a:defRPr sz="1048" b="1"/>
            </a:lvl2pPr>
            <a:lvl3pPr marL="479146" indent="0">
              <a:buNone/>
              <a:defRPr sz="943" b="1"/>
            </a:lvl3pPr>
            <a:lvl4pPr marL="718718" indent="0">
              <a:buNone/>
              <a:defRPr sz="838" b="1"/>
            </a:lvl4pPr>
            <a:lvl5pPr marL="958291" indent="0">
              <a:buNone/>
              <a:defRPr sz="838" b="1"/>
            </a:lvl5pPr>
            <a:lvl6pPr marL="1197864" indent="0">
              <a:buNone/>
              <a:defRPr sz="838" b="1"/>
            </a:lvl6pPr>
            <a:lvl7pPr marL="1437437" indent="0">
              <a:buNone/>
              <a:defRPr sz="838" b="1"/>
            </a:lvl7pPr>
            <a:lvl8pPr marL="1677010" indent="0">
              <a:buNone/>
              <a:defRPr sz="838" b="1"/>
            </a:lvl8pPr>
            <a:lvl9pPr marL="1916582" indent="0">
              <a:buNone/>
              <a:defRPr sz="8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014" y="1322123"/>
            <a:ext cx="2702465" cy="16347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33975" y="887281"/>
            <a:ext cx="2715775" cy="434842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marL="0" indent="0">
              <a:buNone/>
              <a:defRPr sz="1467" b="1">
                <a:solidFill>
                  <a:schemeClr val="tx2"/>
                </a:solidFill>
              </a:defRPr>
            </a:lvl1pPr>
            <a:lvl2pPr marL="239573" indent="0">
              <a:buNone/>
              <a:defRPr sz="1048" b="1"/>
            </a:lvl2pPr>
            <a:lvl3pPr marL="479146" indent="0">
              <a:buNone/>
              <a:defRPr sz="943" b="1"/>
            </a:lvl3pPr>
            <a:lvl4pPr marL="718718" indent="0">
              <a:buNone/>
              <a:defRPr sz="838" b="1"/>
            </a:lvl4pPr>
            <a:lvl5pPr marL="958291" indent="0">
              <a:buNone/>
              <a:defRPr sz="838" b="1"/>
            </a:lvl5pPr>
            <a:lvl6pPr marL="1197864" indent="0">
              <a:buNone/>
              <a:defRPr sz="838" b="1"/>
            </a:lvl6pPr>
            <a:lvl7pPr marL="1437437" indent="0">
              <a:buNone/>
              <a:defRPr sz="838" b="1"/>
            </a:lvl7pPr>
            <a:lvl8pPr marL="1677010" indent="0">
              <a:buNone/>
              <a:defRPr sz="838" b="1"/>
            </a:lvl8pPr>
            <a:lvl9pPr marL="1916582" indent="0">
              <a:buNone/>
              <a:defRPr sz="8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3975" y="1322123"/>
            <a:ext cx="2715775" cy="16347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9182" y="3235957"/>
            <a:ext cx="1437323" cy="192705"/>
          </a:xfrm>
          <a:prstGeom prst="rect">
            <a:avLst/>
          </a:prstGeo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439181" y="0"/>
            <a:ext cx="1" cy="673633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508618" y="254843"/>
            <a:ext cx="5509736" cy="412911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059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331" y="1124391"/>
            <a:ext cx="4072414" cy="7758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8661" y="2051050"/>
            <a:ext cx="3353753" cy="92498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9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9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18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58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97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37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77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16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38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28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462" y="2325864"/>
            <a:ext cx="4072414" cy="718873"/>
          </a:xfrm>
        </p:spPr>
        <p:txBody>
          <a:bodyPr anchor="t"/>
          <a:lstStyle>
            <a:lvl1pPr algn="l">
              <a:defRPr sz="209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462" y="1534099"/>
            <a:ext cx="4072414" cy="791765"/>
          </a:xfrm>
        </p:spPr>
        <p:txBody>
          <a:bodyPr anchor="b"/>
          <a:lstStyle>
            <a:lvl1pPr marL="0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1pPr>
            <a:lvl2pPr marL="239573" indent="0">
              <a:buNone/>
              <a:defRPr sz="943">
                <a:solidFill>
                  <a:schemeClr val="tx1">
                    <a:tint val="75000"/>
                  </a:schemeClr>
                </a:solidFill>
              </a:defRPr>
            </a:lvl2pPr>
            <a:lvl3pPr marL="479146" indent="0">
              <a:buNone/>
              <a:defRPr sz="838">
                <a:solidFill>
                  <a:schemeClr val="tx1">
                    <a:tint val="75000"/>
                  </a:schemeClr>
                </a:solidFill>
              </a:defRPr>
            </a:lvl3pPr>
            <a:lvl4pPr marL="718718" indent="0">
              <a:buNone/>
              <a:defRPr sz="734">
                <a:solidFill>
                  <a:schemeClr val="tx1">
                    <a:tint val="75000"/>
                  </a:schemeClr>
                </a:solidFill>
              </a:defRPr>
            </a:lvl4pPr>
            <a:lvl5pPr marL="958291" indent="0">
              <a:buNone/>
              <a:defRPr sz="734">
                <a:solidFill>
                  <a:schemeClr val="tx1">
                    <a:tint val="75000"/>
                  </a:schemeClr>
                </a:solidFill>
              </a:defRPr>
            </a:lvl5pPr>
            <a:lvl6pPr marL="1197864" indent="0">
              <a:buNone/>
              <a:defRPr sz="734">
                <a:solidFill>
                  <a:schemeClr val="tx1">
                    <a:tint val="75000"/>
                  </a:schemeClr>
                </a:solidFill>
              </a:defRPr>
            </a:lvl6pPr>
            <a:lvl7pPr marL="1437437" indent="0">
              <a:buNone/>
              <a:defRPr sz="734">
                <a:solidFill>
                  <a:schemeClr val="tx1">
                    <a:tint val="75000"/>
                  </a:schemeClr>
                </a:solidFill>
              </a:defRPr>
            </a:lvl7pPr>
            <a:lvl8pPr marL="1677010" indent="0">
              <a:buNone/>
              <a:defRPr sz="734">
                <a:solidFill>
                  <a:schemeClr val="tx1">
                    <a:tint val="75000"/>
                  </a:schemeClr>
                </a:solidFill>
              </a:defRPr>
            </a:lvl8pPr>
            <a:lvl9pPr marL="1916582" indent="0">
              <a:buNone/>
              <a:defRPr sz="7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9554" y="844550"/>
            <a:ext cx="2116058" cy="2388703"/>
          </a:xfrm>
        </p:spPr>
        <p:txBody>
          <a:bodyPr/>
          <a:lstStyle>
            <a:lvl1pPr>
              <a:defRPr sz="1467"/>
            </a:lvl1pPr>
            <a:lvl2pPr>
              <a:defRPr sz="1258"/>
            </a:lvl2pPr>
            <a:lvl3pPr>
              <a:defRPr sz="1048"/>
            </a:lvl3pPr>
            <a:lvl4pPr>
              <a:defRPr sz="943"/>
            </a:lvl4pPr>
            <a:lvl5pPr>
              <a:defRPr sz="943"/>
            </a:lvl5pPr>
            <a:lvl6pPr>
              <a:defRPr sz="943"/>
            </a:lvl6pPr>
            <a:lvl7pPr>
              <a:defRPr sz="943"/>
            </a:lvl7pPr>
            <a:lvl8pPr>
              <a:defRPr sz="943"/>
            </a:lvl8pPr>
            <a:lvl9pPr>
              <a:defRPr sz="9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35463" y="844550"/>
            <a:ext cx="2116058" cy="2388703"/>
          </a:xfrm>
        </p:spPr>
        <p:txBody>
          <a:bodyPr/>
          <a:lstStyle>
            <a:lvl1pPr>
              <a:defRPr sz="1467"/>
            </a:lvl1pPr>
            <a:lvl2pPr>
              <a:defRPr sz="1258"/>
            </a:lvl2pPr>
            <a:lvl3pPr>
              <a:defRPr sz="1048"/>
            </a:lvl3pPr>
            <a:lvl4pPr>
              <a:defRPr sz="943"/>
            </a:lvl4pPr>
            <a:lvl5pPr>
              <a:defRPr sz="943"/>
            </a:lvl5pPr>
            <a:lvl6pPr>
              <a:defRPr sz="943"/>
            </a:lvl6pPr>
            <a:lvl7pPr>
              <a:defRPr sz="943"/>
            </a:lvl7pPr>
            <a:lvl8pPr>
              <a:defRPr sz="943"/>
            </a:lvl8pPr>
            <a:lvl9pPr>
              <a:defRPr sz="9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10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554" y="810199"/>
            <a:ext cx="2116890" cy="337652"/>
          </a:xfrm>
        </p:spPr>
        <p:txBody>
          <a:bodyPr anchor="b"/>
          <a:lstStyle>
            <a:lvl1pPr marL="0" indent="0">
              <a:buNone/>
              <a:defRPr sz="1258" b="1"/>
            </a:lvl1pPr>
            <a:lvl2pPr marL="239573" indent="0">
              <a:buNone/>
              <a:defRPr sz="1048" b="1"/>
            </a:lvl2pPr>
            <a:lvl3pPr marL="479146" indent="0">
              <a:buNone/>
              <a:defRPr sz="943" b="1"/>
            </a:lvl3pPr>
            <a:lvl4pPr marL="718718" indent="0">
              <a:buNone/>
              <a:defRPr sz="838" b="1"/>
            </a:lvl4pPr>
            <a:lvl5pPr marL="958291" indent="0">
              <a:buNone/>
              <a:defRPr sz="838" b="1"/>
            </a:lvl5pPr>
            <a:lvl6pPr marL="1197864" indent="0">
              <a:buNone/>
              <a:defRPr sz="838" b="1"/>
            </a:lvl6pPr>
            <a:lvl7pPr marL="1437437" indent="0">
              <a:buNone/>
              <a:defRPr sz="838" b="1"/>
            </a:lvl7pPr>
            <a:lvl8pPr marL="1677010" indent="0">
              <a:buNone/>
              <a:defRPr sz="838" b="1"/>
            </a:lvl8pPr>
            <a:lvl9pPr marL="1916582" indent="0">
              <a:buNone/>
              <a:defRPr sz="8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554" y="1147851"/>
            <a:ext cx="2116890" cy="2085402"/>
          </a:xfrm>
        </p:spPr>
        <p:txBody>
          <a:bodyPr/>
          <a:lstStyle>
            <a:lvl1pPr>
              <a:defRPr sz="1258"/>
            </a:lvl1pPr>
            <a:lvl2pPr>
              <a:defRPr sz="1048"/>
            </a:lvl2pPr>
            <a:lvl3pPr>
              <a:defRPr sz="943"/>
            </a:lvl3pPr>
            <a:lvl4pPr>
              <a:defRPr sz="838"/>
            </a:lvl4pPr>
            <a:lvl5pPr>
              <a:defRPr sz="838"/>
            </a:lvl5pPr>
            <a:lvl6pPr>
              <a:defRPr sz="838"/>
            </a:lvl6pPr>
            <a:lvl7pPr>
              <a:defRPr sz="838"/>
            </a:lvl7pPr>
            <a:lvl8pPr>
              <a:defRPr sz="838"/>
            </a:lvl8pPr>
            <a:lvl9pPr>
              <a:defRPr sz="8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33800" y="810199"/>
            <a:ext cx="2117722" cy="337652"/>
          </a:xfrm>
        </p:spPr>
        <p:txBody>
          <a:bodyPr anchor="b"/>
          <a:lstStyle>
            <a:lvl1pPr marL="0" indent="0">
              <a:buNone/>
              <a:defRPr sz="1258" b="1"/>
            </a:lvl1pPr>
            <a:lvl2pPr marL="239573" indent="0">
              <a:buNone/>
              <a:defRPr sz="1048" b="1"/>
            </a:lvl2pPr>
            <a:lvl3pPr marL="479146" indent="0">
              <a:buNone/>
              <a:defRPr sz="943" b="1"/>
            </a:lvl3pPr>
            <a:lvl4pPr marL="718718" indent="0">
              <a:buNone/>
              <a:defRPr sz="838" b="1"/>
            </a:lvl4pPr>
            <a:lvl5pPr marL="958291" indent="0">
              <a:buNone/>
              <a:defRPr sz="838" b="1"/>
            </a:lvl5pPr>
            <a:lvl6pPr marL="1197864" indent="0">
              <a:buNone/>
              <a:defRPr sz="838" b="1"/>
            </a:lvl6pPr>
            <a:lvl7pPr marL="1437437" indent="0">
              <a:buNone/>
              <a:defRPr sz="838" b="1"/>
            </a:lvl7pPr>
            <a:lvl8pPr marL="1677010" indent="0">
              <a:buNone/>
              <a:defRPr sz="838" b="1"/>
            </a:lvl8pPr>
            <a:lvl9pPr marL="1916582" indent="0">
              <a:buNone/>
              <a:defRPr sz="8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33800" y="1147851"/>
            <a:ext cx="2117722" cy="2085402"/>
          </a:xfrm>
        </p:spPr>
        <p:txBody>
          <a:bodyPr/>
          <a:lstStyle>
            <a:lvl1pPr>
              <a:defRPr sz="1258"/>
            </a:lvl1pPr>
            <a:lvl2pPr>
              <a:defRPr sz="1048"/>
            </a:lvl2pPr>
            <a:lvl3pPr>
              <a:defRPr sz="943"/>
            </a:lvl3pPr>
            <a:lvl4pPr>
              <a:defRPr sz="838"/>
            </a:lvl4pPr>
            <a:lvl5pPr>
              <a:defRPr sz="838"/>
            </a:lvl5pPr>
            <a:lvl6pPr>
              <a:defRPr sz="838"/>
            </a:lvl6pPr>
            <a:lvl7pPr>
              <a:defRPr sz="838"/>
            </a:lvl7pPr>
            <a:lvl8pPr>
              <a:defRPr sz="838"/>
            </a:lvl8pPr>
            <a:lvl9pPr>
              <a:defRPr sz="8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7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98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70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554" y="144110"/>
            <a:ext cx="1576231" cy="613304"/>
          </a:xfrm>
        </p:spPr>
        <p:txBody>
          <a:bodyPr anchor="b"/>
          <a:lstStyle>
            <a:lvl1pPr algn="l">
              <a:defRPr sz="104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3177" y="144110"/>
            <a:ext cx="2678344" cy="3089143"/>
          </a:xfrm>
        </p:spPr>
        <p:txBody>
          <a:bodyPr/>
          <a:lstStyle>
            <a:lvl1pPr>
              <a:defRPr sz="1677"/>
            </a:lvl1pPr>
            <a:lvl2pPr>
              <a:defRPr sz="1467"/>
            </a:lvl2pPr>
            <a:lvl3pPr>
              <a:defRPr sz="1258"/>
            </a:lvl3pPr>
            <a:lvl4pPr>
              <a:defRPr sz="1048"/>
            </a:lvl4pPr>
            <a:lvl5pPr>
              <a:defRPr sz="1048"/>
            </a:lvl5pPr>
            <a:lvl6pPr>
              <a:defRPr sz="1048"/>
            </a:lvl6pPr>
            <a:lvl7pPr>
              <a:defRPr sz="1048"/>
            </a:lvl7pPr>
            <a:lvl8pPr>
              <a:defRPr sz="1048"/>
            </a:lvl8pPr>
            <a:lvl9pPr>
              <a:defRPr sz="10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554" y="757414"/>
            <a:ext cx="1576231" cy="2475839"/>
          </a:xfrm>
        </p:spPr>
        <p:txBody>
          <a:bodyPr/>
          <a:lstStyle>
            <a:lvl1pPr marL="0" indent="0">
              <a:buNone/>
              <a:defRPr sz="734"/>
            </a:lvl1pPr>
            <a:lvl2pPr marL="239573" indent="0">
              <a:buNone/>
              <a:defRPr sz="629"/>
            </a:lvl2pPr>
            <a:lvl3pPr marL="479146" indent="0">
              <a:buNone/>
              <a:defRPr sz="524"/>
            </a:lvl3pPr>
            <a:lvl4pPr marL="718718" indent="0">
              <a:buNone/>
              <a:defRPr sz="472"/>
            </a:lvl4pPr>
            <a:lvl5pPr marL="958291" indent="0">
              <a:buNone/>
              <a:defRPr sz="472"/>
            </a:lvl5pPr>
            <a:lvl6pPr marL="1197864" indent="0">
              <a:buNone/>
              <a:defRPr sz="472"/>
            </a:lvl6pPr>
            <a:lvl7pPr marL="1437437" indent="0">
              <a:buNone/>
              <a:defRPr sz="472"/>
            </a:lvl7pPr>
            <a:lvl8pPr marL="1677010" indent="0">
              <a:buNone/>
              <a:defRPr sz="472"/>
            </a:lvl8pPr>
            <a:lvl9pPr marL="1916582" indent="0">
              <a:buNone/>
              <a:defRPr sz="4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3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84" y="2533650"/>
            <a:ext cx="2874645" cy="299112"/>
          </a:xfrm>
        </p:spPr>
        <p:txBody>
          <a:bodyPr anchor="b"/>
          <a:lstStyle>
            <a:lvl1pPr algn="l">
              <a:defRPr sz="104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39084" y="323409"/>
            <a:ext cx="2874645" cy="2171700"/>
          </a:xfrm>
        </p:spPr>
        <p:txBody>
          <a:bodyPr/>
          <a:lstStyle>
            <a:lvl1pPr marL="0" indent="0">
              <a:buNone/>
              <a:defRPr sz="1677"/>
            </a:lvl1pPr>
            <a:lvl2pPr marL="239573" indent="0">
              <a:buNone/>
              <a:defRPr sz="1467"/>
            </a:lvl2pPr>
            <a:lvl3pPr marL="479146" indent="0">
              <a:buNone/>
              <a:defRPr sz="1258"/>
            </a:lvl3pPr>
            <a:lvl4pPr marL="718718" indent="0">
              <a:buNone/>
              <a:defRPr sz="1048"/>
            </a:lvl4pPr>
            <a:lvl5pPr marL="958291" indent="0">
              <a:buNone/>
              <a:defRPr sz="1048"/>
            </a:lvl5pPr>
            <a:lvl6pPr marL="1197864" indent="0">
              <a:buNone/>
              <a:defRPr sz="1048"/>
            </a:lvl6pPr>
            <a:lvl7pPr marL="1437437" indent="0">
              <a:buNone/>
              <a:defRPr sz="1048"/>
            </a:lvl7pPr>
            <a:lvl8pPr marL="1677010" indent="0">
              <a:buNone/>
              <a:defRPr sz="1048"/>
            </a:lvl8pPr>
            <a:lvl9pPr marL="1916582" indent="0">
              <a:buNone/>
              <a:defRPr sz="104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9084" y="2832762"/>
            <a:ext cx="2874645" cy="424788"/>
          </a:xfrm>
        </p:spPr>
        <p:txBody>
          <a:bodyPr/>
          <a:lstStyle>
            <a:lvl1pPr marL="0" indent="0">
              <a:buNone/>
              <a:defRPr sz="734"/>
            </a:lvl1pPr>
            <a:lvl2pPr marL="239573" indent="0">
              <a:buNone/>
              <a:defRPr sz="629"/>
            </a:lvl2pPr>
            <a:lvl3pPr marL="479146" indent="0">
              <a:buNone/>
              <a:defRPr sz="524"/>
            </a:lvl3pPr>
            <a:lvl4pPr marL="718718" indent="0">
              <a:buNone/>
              <a:defRPr sz="472"/>
            </a:lvl4pPr>
            <a:lvl5pPr marL="958291" indent="0">
              <a:buNone/>
              <a:defRPr sz="472"/>
            </a:lvl5pPr>
            <a:lvl6pPr marL="1197864" indent="0">
              <a:buNone/>
              <a:defRPr sz="472"/>
            </a:lvl6pPr>
            <a:lvl7pPr marL="1437437" indent="0">
              <a:buNone/>
              <a:defRPr sz="472"/>
            </a:lvl7pPr>
            <a:lvl8pPr marL="1677010" indent="0">
              <a:buNone/>
              <a:defRPr sz="472"/>
            </a:lvl8pPr>
            <a:lvl9pPr marL="1916582" indent="0">
              <a:buNone/>
              <a:defRPr sz="4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54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85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73529" y="144948"/>
            <a:ext cx="1077992" cy="30883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9554" y="144948"/>
            <a:ext cx="3154124" cy="30883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93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296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7473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>
            <a:spLocks noGrp="1"/>
          </p:cNvSpPr>
          <p:nvPr>
            <p:ph type="title"/>
          </p:nvPr>
        </p:nvSpPr>
        <p:spPr>
          <a:xfrm>
            <a:off x="439182" y="192706"/>
            <a:ext cx="5509736" cy="69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1"/>
          </p:nvPr>
        </p:nvSpPr>
        <p:spPr>
          <a:xfrm>
            <a:off x="439182" y="963524"/>
            <a:ext cx="5509736" cy="2296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79714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79237" lvl="1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18856" lvl="2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58474" lvl="3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198093" lvl="4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437711" lvl="5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77330" lvl="6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916948" lvl="7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156567" lvl="8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67317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ctrTitle"/>
          </p:nvPr>
        </p:nvSpPr>
        <p:spPr>
          <a:xfrm>
            <a:off x="798513" y="592358"/>
            <a:ext cx="4791075" cy="1260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8"/>
              <a:buFont typeface="Calibri"/>
              <a:buNone/>
              <a:defRPr sz="31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ubTitle" idx="1"/>
          </p:nvPr>
        </p:nvSpPr>
        <p:spPr>
          <a:xfrm>
            <a:off x="798513" y="1901076"/>
            <a:ext cx="4791075" cy="87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1257"/>
            </a:lvl1pPr>
            <a:lvl2pPr lvl="1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None/>
              <a:defRPr sz="1048"/>
            </a:lvl2pPr>
            <a:lvl3pPr lvl="2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943"/>
            </a:lvl3pPr>
            <a:lvl4pPr lvl="3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4pPr>
            <a:lvl5pPr lvl="4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5pPr>
            <a:lvl6pPr lvl="5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6pPr>
            <a:lvl7pPr lvl="6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7pPr>
            <a:lvl8pPr lvl="7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8pPr>
            <a:lvl9pPr lvl="8" algn="ctr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807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35855" y="902363"/>
            <a:ext cx="5509736" cy="150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8"/>
              <a:buFont typeface="Calibri"/>
              <a:buNone/>
              <a:defRPr sz="31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35855" y="2422218"/>
            <a:ext cx="5509736" cy="791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19809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888888"/>
              </a:buClr>
              <a:buSzPts val="2399"/>
              <a:buNone/>
              <a:defRPr sz="1257">
                <a:solidFill>
                  <a:srgbClr val="888888"/>
                </a:solidFill>
              </a:defRPr>
            </a:lvl1pPr>
            <a:lvl2pPr marL="479237" lvl="1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999"/>
              <a:buNone/>
              <a:defRPr sz="1048">
                <a:solidFill>
                  <a:srgbClr val="888888"/>
                </a:solidFill>
              </a:defRPr>
            </a:lvl2pPr>
            <a:lvl3pPr marL="718856" lvl="2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799"/>
              <a:buNone/>
              <a:defRPr sz="943">
                <a:solidFill>
                  <a:srgbClr val="888888"/>
                </a:solidFill>
              </a:defRPr>
            </a:lvl3pPr>
            <a:lvl4pPr marL="958474" lvl="3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39">
                <a:solidFill>
                  <a:srgbClr val="888888"/>
                </a:solidFill>
              </a:defRPr>
            </a:lvl4pPr>
            <a:lvl5pPr marL="1198093" lvl="4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39">
                <a:solidFill>
                  <a:srgbClr val="888888"/>
                </a:solidFill>
              </a:defRPr>
            </a:lvl5pPr>
            <a:lvl6pPr marL="1437711" lvl="5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39">
                <a:solidFill>
                  <a:srgbClr val="888888"/>
                </a:solidFill>
              </a:defRPr>
            </a:lvl6pPr>
            <a:lvl7pPr marL="1677330" lvl="6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39">
                <a:solidFill>
                  <a:srgbClr val="888888"/>
                </a:solidFill>
              </a:defRPr>
            </a:lvl7pPr>
            <a:lvl8pPr marL="1916948" lvl="7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39">
                <a:solidFill>
                  <a:srgbClr val="888888"/>
                </a:solidFill>
              </a:defRPr>
            </a:lvl8pPr>
            <a:lvl9pPr marL="2156567" lvl="8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83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52017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440014" y="192706"/>
            <a:ext cx="5509736" cy="69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440014" y="887281"/>
            <a:ext cx="2702466" cy="434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39619" lvl="0" indent="-119809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1257" b="1"/>
            </a:lvl1pPr>
            <a:lvl2pPr marL="479237" lvl="1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None/>
              <a:defRPr sz="1048" b="1"/>
            </a:lvl2pPr>
            <a:lvl3pPr marL="718856" lvl="2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943" b="1"/>
            </a:lvl3pPr>
            <a:lvl4pPr marL="958474" lvl="3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4pPr>
            <a:lvl5pPr marL="1198093" lvl="4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5pPr>
            <a:lvl6pPr marL="1437711" lvl="5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6pPr>
            <a:lvl7pPr marL="1677330" lvl="6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7pPr>
            <a:lvl8pPr marL="1916948" lvl="7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8pPr>
            <a:lvl9pPr marL="2156567" lvl="8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2"/>
          </p:nvPr>
        </p:nvSpPr>
        <p:spPr>
          <a:xfrm>
            <a:off x="440014" y="1322123"/>
            <a:ext cx="2702466" cy="1944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79714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79237" lvl="1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18856" lvl="2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58474" lvl="3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198093" lvl="4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437711" lvl="5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77330" lvl="6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916948" lvl="7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156567" lvl="8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3"/>
          </p:nvPr>
        </p:nvSpPr>
        <p:spPr>
          <a:xfrm>
            <a:off x="3233976" y="887281"/>
            <a:ext cx="2715774" cy="434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39619" lvl="0" indent="-119809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399"/>
              <a:buNone/>
              <a:defRPr sz="1257" b="1"/>
            </a:lvl1pPr>
            <a:lvl2pPr marL="479237" lvl="1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None/>
              <a:defRPr sz="1048" b="1"/>
            </a:lvl2pPr>
            <a:lvl3pPr marL="718856" lvl="2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799"/>
              <a:buNone/>
              <a:defRPr sz="943" b="1"/>
            </a:lvl3pPr>
            <a:lvl4pPr marL="958474" lvl="3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4pPr>
            <a:lvl5pPr marL="1198093" lvl="4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5pPr>
            <a:lvl6pPr marL="1437711" lvl="5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6pPr>
            <a:lvl7pPr marL="1677330" lvl="6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7pPr>
            <a:lvl8pPr marL="1916948" lvl="7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8pPr>
            <a:lvl9pPr marL="2156567" lvl="8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 b="1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4"/>
          </p:nvPr>
        </p:nvSpPr>
        <p:spPr>
          <a:xfrm>
            <a:off x="3233976" y="1322123"/>
            <a:ext cx="2715774" cy="1944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79714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79237" lvl="1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18856" lvl="2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58474" lvl="3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198093" lvl="4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437711" lvl="5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77330" lvl="6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916948" lvl="7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156567" lvl="8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43441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439182" y="192706"/>
            <a:ext cx="5509736" cy="69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9582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440015" y="241300"/>
            <a:ext cx="2060328" cy="84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9"/>
              <a:buFont typeface="Calibri"/>
              <a:buNone/>
              <a:defRPr sz="167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2715775" y="521142"/>
            <a:ext cx="3233976" cy="2572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226273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3199"/>
              <a:buChar char="•"/>
              <a:defRPr sz="1677"/>
            </a:lvl1pPr>
            <a:lvl2pPr marL="479237" lvl="1" indent="-212961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2799"/>
              <a:buChar char="•"/>
              <a:defRPr sz="1467"/>
            </a:lvl2pPr>
            <a:lvl3pPr marL="718856" lvl="2" indent="-19964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2399"/>
              <a:buChar char="•"/>
              <a:defRPr sz="1257"/>
            </a:lvl3pPr>
            <a:lvl4pPr marL="958474" lvl="3" indent="-186336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048"/>
            </a:lvl4pPr>
            <a:lvl5pPr marL="1198093" lvl="4" indent="-186336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048"/>
            </a:lvl5pPr>
            <a:lvl6pPr marL="1437711" lvl="5" indent="-186336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048"/>
            </a:lvl6pPr>
            <a:lvl7pPr marL="1677330" lvl="6" indent="-186336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048"/>
            </a:lvl7pPr>
            <a:lvl8pPr marL="1916948" lvl="7" indent="-186336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048"/>
            </a:lvl8pPr>
            <a:lvl9pPr marL="2156567" lvl="8" indent="-186336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999"/>
              <a:buChar char="•"/>
              <a:defRPr sz="1048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440015" y="1085850"/>
            <a:ext cx="2060328" cy="2011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19809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1pPr>
            <a:lvl2pPr marL="479237" lvl="1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34"/>
            </a:lvl2pPr>
            <a:lvl3pPr marL="718856" lvl="2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29"/>
            </a:lvl3pPr>
            <a:lvl4pPr marL="958474" lvl="3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4pPr>
            <a:lvl5pPr marL="1198093" lvl="4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5pPr>
            <a:lvl6pPr marL="1437711" lvl="5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6pPr>
            <a:lvl7pPr marL="1677330" lvl="6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7pPr>
            <a:lvl8pPr marL="1916948" lvl="7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8pPr>
            <a:lvl9pPr marL="2156567" lvl="8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98625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440015" y="241300"/>
            <a:ext cx="2060328" cy="84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9"/>
              <a:buFont typeface="Calibri"/>
              <a:buNone/>
              <a:defRPr sz="167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2715775" y="521142"/>
            <a:ext cx="3233976" cy="257219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440015" y="1085850"/>
            <a:ext cx="2060328" cy="2011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19809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839"/>
            </a:lvl1pPr>
            <a:lvl2pPr marL="479237" lvl="1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34"/>
            </a:lvl2pPr>
            <a:lvl3pPr marL="718856" lvl="2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29"/>
            </a:lvl3pPr>
            <a:lvl4pPr marL="958474" lvl="3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4pPr>
            <a:lvl5pPr marL="1198093" lvl="4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5pPr>
            <a:lvl6pPr marL="1437711" lvl="5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6pPr>
            <a:lvl7pPr marL="1677330" lvl="6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7pPr>
            <a:lvl8pPr marL="1916948" lvl="7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8pPr>
            <a:lvl9pPr marL="2156567" lvl="8" indent="-119809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24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74452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439182" y="192706"/>
            <a:ext cx="5509736" cy="69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2045780" y="-643074"/>
            <a:ext cx="2296540" cy="5509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79714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79237" lvl="1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18856" lvl="2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58474" lvl="3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198093" lvl="4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437711" lvl="5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77330" lvl="6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916948" lvl="7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156567" lvl="8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87728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3726521" y="1037668"/>
            <a:ext cx="3067359" cy="1377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931728" y="-299841"/>
            <a:ext cx="3067359" cy="405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39619" lvl="0" indent="-179714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479237" lvl="1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18856" lvl="2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958474" lvl="3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198093" lvl="4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437711" lvl="5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77330" lvl="6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916948" lvl="7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156567" lvl="8" indent="-179714" algn="l">
              <a:lnSpc>
                <a:spcPct val="9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452184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model2">
  <p:cSld name="slidemodel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5"/>
          <p:cNvSpPr txBox="1">
            <a:spLocks noGrp="1"/>
          </p:cNvSpPr>
          <p:nvPr>
            <p:ph type="title"/>
          </p:nvPr>
        </p:nvSpPr>
        <p:spPr>
          <a:xfrm>
            <a:off x="1686450" y="1515064"/>
            <a:ext cx="3108238" cy="37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1887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413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05" y="9601"/>
            <a:ext cx="5797727" cy="6506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03625" y="1585976"/>
            <a:ext cx="2617470" cy="141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4113" y="3366135"/>
            <a:ext cx="2046224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19722" y="3366135"/>
            <a:ext cx="1470723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4004" y="3366135"/>
            <a:ext cx="1470723" cy="18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0" r:id="rId8"/>
    <p:sldLayoutId id="2147483671" r:id="rId9"/>
    <p:sldLayoutId id="2147483672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554" y="144948"/>
            <a:ext cx="4311968" cy="60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554" y="844550"/>
            <a:ext cx="4311968" cy="2388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9554" y="3354740"/>
            <a:ext cx="1117918" cy="192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6951" y="3354740"/>
            <a:ext cx="1517174" cy="192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33604" y="3354740"/>
            <a:ext cx="1117918" cy="192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3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239573" rtl="0" eaLnBrk="1" latinLnBrk="0" hangingPunct="1">
        <a:spcBef>
          <a:spcPct val="0"/>
        </a:spcBef>
        <a:buNone/>
        <a:defRPr sz="23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680" indent="-179680" algn="l" defTabSz="239573" rtl="0" eaLnBrk="1" latinLnBrk="0" hangingPunct="1">
        <a:spcBef>
          <a:spcPct val="20000"/>
        </a:spcBef>
        <a:buFont typeface="Arial"/>
        <a:buChar char="•"/>
        <a:defRPr sz="1677" kern="1200">
          <a:solidFill>
            <a:schemeClr val="tx1"/>
          </a:solidFill>
          <a:latin typeface="+mn-lt"/>
          <a:ea typeface="+mn-ea"/>
          <a:cs typeface="+mn-cs"/>
        </a:defRPr>
      </a:lvl1pPr>
      <a:lvl2pPr marL="389306" indent="-149733" algn="l" defTabSz="239573" rtl="0" eaLnBrk="1" latinLnBrk="0" hangingPunct="1">
        <a:spcBef>
          <a:spcPct val="20000"/>
        </a:spcBef>
        <a:buFont typeface="Arial"/>
        <a:buChar char="–"/>
        <a:defRPr sz="1467" kern="1200">
          <a:solidFill>
            <a:schemeClr val="tx1"/>
          </a:solidFill>
          <a:latin typeface="+mn-lt"/>
          <a:ea typeface="+mn-ea"/>
          <a:cs typeface="+mn-cs"/>
        </a:defRPr>
      </a:lvl2pPr>
      <a:lvl3pPr marL="598932" indent="-119786" algn="l" defTabSz="239573" rtl="0" eaLnBrk="1" latinLnBrk="0" hangingPunct="1">
        <a:spcBef>
          <a:spcPct val="20000"/>
        </a:spcBef>
        <a:buFont typeface="Arial"/>
        <a:buChar char="•"/>
        <a:defRPr sz="1258" kern="1200">
          <a:solidFill>
            <a:schemeClr val="tx1"/>
          </a:solidFill>
          <a:latin typeface="+mn-lt"/>
          <a:ea typeface="+mn-ea"/>
          <a:cs typeface="+mn-cs"/>
        </a:defRPr>
      </a:lvl3pPr>
      <a:lvl4pPr marL="838505" indent="-119786" algn="l" defTabSz="239573" rtl="0" eaLnBrk="1" latinLnBrk="0" hangingPunct="1">
        <a:spcBef>
          <a:spcPct val="20000"/>
        </a:spcBef>
        <a:buFont typeface="Arial"/>
        <a:buChar char="–"/>
        <a:defRPr sz="1048" kern="1200">
          <a:solidFill>
            <a:schemeClr val="tx1"/>
          </a:solidFill>
          <a:latin typeface="+mn-lt"/>
          <a:ea typeface="+mn-ea"/>
          <a:cs typeface="+mn-cs"/>
        </a:defRPr>
      </a:lvl4pPr>
      <a:lvl5pPr marL="1078078" indent="-119786" algn="l" defTabSz="239573" rtl="0" eaLnBrk="1" latinLnBrk="0" hangingPunct="1">
        <a:spcBef>
          <a:spcPct val="20000"/>
        </a:spcBef>
        <a:buFont typeface="Arial"/>
        <a:buChar char="»"/>
        <a:defRPr sz="1048" kern="1200">
          <a:solidFill>
            <a:schemeClr val="tx1"/>
          </a:solidFill>
          <a:latin typeface="+mn-lt"/>
          <a:ea typeface="+mn-ea"/>
          <a:cs typeface="+mn-cs"/>
        </a:defRPr>
      </a:lvl5pPr>
      <a:lvl6pPr marL="1317650" indent="-119786" algn="l" defTabSz="239573" rtl="0" eaLnBrk="1" latinLnBrk="0" hangingPunct="1">
        <a:spcBef>
          <a:spcPct val="20000"/>
        </a:spcBef>
        <a:buFont typeface="Arial"/>
        <a:buChar char="•"/>
        <a:defRPr sz="1048" kern="1200">
          <a:solidFill>
            <a:schemeClr val="tx1"/>
          </a:solidFill>
          <a:latin typeface="+mn-lt"/>
          <a:ea typeface="+mn-ea"/>
          <a:cs typeface="+mn-cs"/>
        </a:defRPr>
      </a:lvl6pPr>
      <a:lvl7pPr marL="1557223" indent="-119786" algn="l" defTabSz="239573" rtl="0" eaLnBrk="1" latinLnBrk="0" hangingPunct="1">
        <a:spcBef>
          <a:spcPct val="20000"/>
        </a:spcBef>
        <a:buFont typeface="Arial"/>
        <a:buChar char="•"/>
        <a:defRPr sz="1048" kern="1200">
          <a:solidFill>
            <a:schemeClr val="tx1"/>
          </a:solidFill>
          <a:latin typeface="+mn-lt"/>
          <a:ea typeface="+mn-ea"/>
          <a:cs typeface="+mn-cs"/>
        </a:defRPr>
      </a:lvl7pPr>
      <a:lvl8pPr marL="1796796" indent="-119786" algn="l" defTabSz="239573" rtl="0" eaLnBrk="1" latinLnBrk="0" hangingPunct="1">
        <a:spcBef>
          <a:spcPct val="20000"/>
        </a:spcBef>
        <a:buFont typeface="Arial"/>
        <a:buChar char="•"/>
        <a:defRPr sz="1048" kern="1200">
          <a:solidFill>
            <a:schemeClr val="tx1"/>
          </a:solidFill>
          <a:latin typeface="+mn-lt"/>
          <a:ea typeface="+mn-ea"/>
          <a:cs typeface="+mn-cs"/>
        </a:defRPr>
      </a:lvl8pPr>
      <a:lvl9pPr marL="2036369" indent="-119786" algn="l" defTabSz="239573" rtl="0" eaLnBrk="1" latinLnBrk="0" hangingPunct="1">
        <a:spcBef>
          <a:spcPct val="20000"/>
        </a:spcBef>
        <a:buFont typeface="Arial"/>
        <a:buChar char="•"/>
        <a:defRPr sz="1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1pPr>
      <a:lvl2pPr marL="239573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2pPr>
      <a:lvl3pPr marL="479146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3pPr>
      <a:lvl4pPr marL="718718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4pPr>
      <a:lvl5pPr marL="958291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5pPr>
      <a:lvl6pPr marL="1197864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6pPr>
      <a:lvl7pPr marL="1437437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7pPr>
      <a:lvl8pPr marL="1677010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8pPr>
      <a:lvl9pPr marL="1916582" algn="l" defTabSz="239573" rtl="0" eaLnBrk="1" latinLnBrk="0" hangingPunct="1">
        <a:defRPr sz="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14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sldNum="0" hdr="0" ftr="0" dt="0"/>
  <p:txStyles>
    <p:titleStyle>
      <a:lvl1pPr algn="ctr" defTabSz="480334" rtl="0" eaLnBrk="1" latinLnBrk="0" hangingPunct="1">
        <a:spcBef>
          <a:spcPct val="0"/>
        </a:spcBef>
        <a:buNone/>
        <a:defRPr sz="23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125" indent="-180125" algn="l" defTabSz="480334" rtl="0" eaLnBrk="1" latinLnBrk="0" hangingPunct="1">
        <a:spcBef>
          <a:spcPct val="20000"/>
        </a:spcBef>
        <a:buFont typeface="Arial" pitchFamily="34" charset="0"/>
        <a:buChar char="•"/>
        <a:defRPr sz="1681" kern="1200">
          <a:solidFill>
            <a:schemeClr val="tx1"/>
          </a:solidFill>
          <a:latin typeface="+mn-lt"/>
          <a:ea typeface="+mn-ea"/>
          <a:cs typeface="+mn-cs"/>
        </a:defRPr>
      </a:lvl1pPr>
      <a:lvl2pPr marL="390272" indent="-150104" algn="l" defTabSz="480334" rtl="0" eaLnBrk="1" latinLnBrk="0" hangingPunct="1">
        <a:spcBef>
          <a:spcPct val="20000"/>
        </a:spcBef>
        <a:buFont typeface="Arial" pitchFamily="34" charset="0"/>
        <a:buChar char="–"/>
        <a:defRPr sz="1471" kern="1200">
          <a:solidFill>
            <a:schemeClr val="tx1"/>
          </a:solidFill>
          <a:latin typeface="+mn-lt"/>
          <a:ea typeface="+mn-ea"/>
          <a:cs typeface="+mn-cs"/>
        </a:defRPr>
      </a:lvl2pPr>
      <a:lvl3pPr marL="600418" indent="-120084" algn="l" defTabSz="480334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3pPr>
      <a:lvl4pPr marL="840585" indent="-120084" algn="l" defTabSz="480334" rtl="0" eaLnBrk="1" latinLnBrk="0" hangingPunct="1">
        <a:spcBef>
          <a:spcPct val="20000"/>
        </a:spcBef>
        <a:buFont typeface="Arial" pitchFamily="34" charset="0"/>
        <a:buChar char="–"/>
        <a:defRPr sz="1051" kern="1200">
          <a:solidFill>
            <a:schemeClr val="tx1"/>
          </a:solidFill>
          <a:latin typeface="+mn-lt"/>
          <a:ea typeface="+mn-ea"/>
          <a:cs typeface="+mn-cs"/>
        </a:defRPr>
      </a:lvl4pPr>
      <a:lvl5pPr marL="1080752" indent="-120084" algn="l" defTabSz="480334" rtl="0" eaLnBrk="1" latinLnBrk="0" hangingPunct="1">
        <a:spcBef>
          <a:spcPct val="20000"/>
        </a:spcBef>
        <a:buFont typeface="Arial" pitchFamily="34" charset="0"/>
        <a:buChar char="»"/>
        <a:defRPr sz="1051" kern="1200">
          <a:solidFill>
            <a:schemeClr val="tx1"/>
          </a:solidFill>
          <a:latin typeface="+mn-lt"/>
          <a:ea typeface="+mn-ea"/>
          <a:cs typeface="+mn-cs"/>
        </a:defRPr>
      </a:lvl5pPr>
      <a:lvl6pPr marL="1320919" indent="-120084" algn="l" defTabSz="480334" rtl="0" eaLnBrk="1" latinLnBrk="0" hangingPunct="1">
        <a:spcBef>
          <a:spcPct val="20000"/>
        </a:spcBef>
        <a:buFont typeface="Arial" pitchFamily="34" charset="0"/>
        <a:buChar char="•"/>
        <a:defRPr sz="1051" kern="1200">
          <a:solidFill>
            <a:schemeClr val="tx1"/>
          </a:solidFill>
          <a:latin typeface="+mn-lt"/>
          <a:ea typeface="+mn-ea"/>
          <a:cs typeface="+mn-cs"/>
        </a:defRPr>
      </a:lvl6pPr>
      <a:lvl7pPr marL="1561087" indent="-120084" algn="l" defTabSz="480334" rtl="0" eaLnBrk="1" latinLnBrk="0" hangingPunct="1">
        <a:spcBef>
          <a:spcPct val="20000"/>
        </a:spcBef>
        <a:buFont typeface="Arial" pitchFamily="34" charset="0"/>
        <a:buChar char="•"/>
        <a:defRPr sz="1051" kern="1200">
          <a:solidFill>
            <a:schemeClr val="tx1"/>
          </a:solidFill>
          <a:latin typeface="+mn-lt"/>
          <a:ea typeface="+mn-ea"/>
          <a:cs typeface="+mn-cs"/>
        </a:defRPr>
      </a:lvl7pPr>
      <a:lvl8pPr marL="1801254" indent="-120084" algn="l" defTabSz="480334" rtl="0" eaLnBrk="1" latinLnBrk="0" hangingPunct="1">
        <a:spcBef>
          <a:spcPct val="20000"/>
        </a:spcBef>
        <a:buFont typeface="Arial" pitchFamily="34" charset="0"/>
        <a:buChar char="•"/>
        <a:defRPr sz="1051" kern="1200">
          <a:solidFill>
            <a:schemeClr val="tx1"/>
          </a:solidFill>
          <a:latin typeface="+mn-lt"/>
          <a:ea typeface="+mn-ea"/>
          <a:cs typeface="+mn-cs"/>
        </a:defRPr>
      </a:lvl8pPr>
      <a:lvl9pPr marL="2041421" indent="-120084" algn="l" defTabSz="480334" rtl="0" eaLnBrk="1" latinLnBrk="0" hangingPunct="1">
        <a:spcBef>
          <a:spcPct val="20000"/>
        </a:spcBef>
        <a:buFont typeface="Arial" pitchFamily="34" charset="0"/>
        <a:buChar char="•"/>
        <a:defRPr sz="10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1pPr>
      <a:lvl2pPr marL="240167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2pPr>
      <a:lvl3pPr marL="480334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20501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4pPr>
      <a:lvl5pPr marL="960669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5pPr>
      <a:lvl6pPr marL="1200836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6pPr>
      <a:lvl7pPr marL="1441003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7pPr>
      <a:lvl8pPr marL="1681170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8pPr>
      <a:lvl9pPr marL="1921337" algn="l" defTabSz="480334" rtl="0" eaLnBrk="1" latinLnBrk="0" hangingPunct="1">
        <a:defRPr sz="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439182" y="192706"/>
            <a:ext cx="5509736" cy="69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Calibri"/>
              <a:buNone/>
              <a:defRPr sz="4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439182" y="963524"/>
            <a:ext cx="5509736" cy="2296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Arial"/>
              <a:buChar char="•"/>
              <a:defRPr sz="2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09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399"/>
              <a:buFont typeface="Arial"/>
              <a:buChar char="•"/>
              <a:defRPr sz="2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5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99"/>
              <a:buFont typeface="Arial"/>
              <a:buChar char="•"/>
              <a:defRPr sz="19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83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99"/>
              <a:buFont typeface="Arial"/>
              <a:buChar char="•"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39182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2116058" y="3354741"/>
            <a:ext cx="2155984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4511595" y="3354741"/>
            <a:ext cx="1437323" cy="19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2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962973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3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chart" Target="../charts/chart1.xm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microsoft.com/office/2007/relationships/hdphoto" Target="../media/hdphoto1.wdp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6.gi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B6467D0-96CF-3F4F-E89F-F618059339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157" y="472841"/>
            <a:ext cx="1226383" cy="734990"/>
          </a:xfrm>
          <a:prstGeom prst="rect">
            <a:avLst/>
          </a:prstGeom>
        </p:spPr>
      </p:pic>
      <p:pic>
        <p:nvPicPr>
          <p:cNvPr id="9" name="Picture 8" descr="A blue flag with yellow stars in a circle&#10;&#10;Description automatically generated">
            <a:extLst>
              <a:ext uri="{FF2B5EF4-FFF2-40B4-BE49-F238E27FC236}">
                <a16:creationId xmlns:a16="http://schemas.microsoft.com/office/drawing/2014/main" id="{426CA3E8-AFFA-21D4-A66D-DDC1CEC66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445" y="745958"/>
            <a:ext cx="502976" cy="3418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E704BC-C979-2183-30E5-28409E083AC5}"/>
              </a:ext>
            </a:extLst>
          </p:cNvPr>
          <p:cNvSpPr txBox="1"/>
          <p:nvPr/>
        </p:nvSpPr>
        <p:spPr>
          <a:xfrm>
            <a:off x="222250" y="1282293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TANZANIA EUROPEAN UNION</a:t>
            </a:r>
          </a:p>
          <a:p>
            <a:r>
              <a:rPr lang="en-US" sz="2000" b="1" dirty="0">
                <a:solidFill>
                  <a:schemeClr val="accent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THEMATIC INVESTMENT ROAD SHOWS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C9C2DA-5878-FC6F-EA1F-7ED5BFE5883D}"/>
              </a:ext>
            </a:extLst>
          </p:cNvPr>
          <p:cNvSpPr txBox="1"/>
          <p:nvPr/>
        </p:nvSpPr>
        <p:spPr>
          <a:xfrm>
            <a:off x="1212849" y="1885950"/>
            <a:ext cx="2667001" cy="962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86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05 - 06 October, 2026, HUGE, NETHERLANDS</a:t>
            </a:r>
            <a:endParaRPr lang="en-IE" sz="1886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n-IE" sz="1886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F03D1E-D9CA-B0CA-8143-AE13AEB668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0053" y="749146"/>
            <a:ext cx="502976" cy="3354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4CAD18-802B-CA2B-FFF7-B1FA532BB3BA}"/>
              </a:ext>
            </a:extLst>
          </p:cNvPr>
          <p:cNvSpPr txBox="1"/>
          <p:nvPr/>
        </p:nvSpPr>
        <p:spPr>
          <a:xfrm>
            <a:off x="351646" y="2495550"/>
            <a:ext cx="5310663" cy="350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solidFill>
                  <a:srgbClr val="FFFF00"/>
                </a:solidFill>
              </a:rPr>
              <a:t>INVEST IN AGRIBUSINESS- IN TANZANA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B8CFD7-2C1E-DE5A-30F8-89B452ECE22C}"/>
              </a:ext>
            </a:extLst>
          </p:cNvPr>
          <p:cNvSpPr txBox="1"/>
          <p:nvPr/>
        </p:nvSpPr>
        <p:spPr>
          <a:xfrm>
            <a:off x="1330338" y="2953144"/>
            <a:ext cx="4331971" cy="414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900" b="1">
                <a:solidFill>
                  <a:srgbClr val="5A6460"/>
                </a:solidFill>
                <a:latin typeface="Aptos"/>
              </a:defRPr>
            </a:pPr>
            <a:r>
              <a:rPr lang="en-US" sz="1048">
                <a:solidFill>
                  <a:schemeClr val="bg1">
                    <a:lumMod val="95000"/>
                  </a:schemeClr>
                </a:solidFill>
              </a:rPr>
              <a:t>UNITED REPUBLIC OF TANZANIA  |  MINISTRY OF AGRICULTURE  |  EU ROADSHOW</a:t>
            </a:r>
            <a:endParaRPr lang="en-US" sz="1048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751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84140" y="8641"/>
            <a:ext cx="2737686" cy="3602218"/>
          </a:xfrm>
          <a:prstGeom prst="rect">
            <a:avLst/>
          </a:prstGeom>
          <a:solidFill>
            <a:srgbClr val="0C4A6E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26232" y="8641"/>
            <a:ext cx="43227" cy="360221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22250" y="239496"/>
            <a:ext cx="3375165" cy="8017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681" b="1" kern="1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UNITED REPUBLIC OF TANZANIA</a:t>
            </a:r>
            <a:endParaRPr lang="en-US" sz="168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36207" y="1315045"/>
            <a:ext cx="3201438" cy="3602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CFE3D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AGRICULTURE, LIVESTOCK &amp; FISHERIES INVESTMENT OPPORTUNITIES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5813" y="1689676"/>
            <a:ext cx="432266" cy="21613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36207" y="1795341"/>
            <a:ext cx="3261208" cy="2881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i="1" kern="1200" dirty="0">
                <a:solidFill>
                  <a:srgbClr val="E3EF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Tanzania's food, livestock and fisheries surplus into six bankable regional investment platforms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36207" y="2193987"/>
            <a:ext cx="1705050" cy="456281"/>
          </a:xfrm>
          <a:prstGeom prst="roundRect">
            <a:avLst>
              <a:gd name="adj" fmla="val 8421"/>
            </a:avLst>
          </a:prstGeom>
          <a:solidFill>
            <a:srgbClr val="00B05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0" descr="/home/claude/final/icons/leaf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6" y="2290046"/>
            <a:ext cx="240148" cy="24014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44458" y="2242016"/>
            <a:ext cx="1248769" cy="1536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b="1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AGRICULTURE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44458" y="2400514"/>
            <a:ext cx="1320813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wheat · Edible Oils.  ·</a:t>
            </a:r>
            <a:r>
              <a:rPr lang="en-US" sz="788" kern="1200" dirty="0" err="1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Cofee.cashew</a:t>
            </a:r>
            <a:r>
              <a:rPr lang="en-US" sz="788" kern="12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Avocado</a:t>
            </a:r>
            <a:endParaRPr lang="en-US" sz="788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2113301" y="2193987"/>
            <a:ext cx="1705050" cy="456281"/>
          </a:xfrm>
          <a:prstGeom prst="roundRect">
            <a:avLst>
              <a:gd name="adj" fmla="val 8421"/>
            </a:avLst>
          </a:prstGeom>
          <a:solidFill>
            <a:srgbClr val="12648C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" descr="/home/claude/final/icons/fish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360" y="2290046"/>
            <a:ext cx="240148" cy="24014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431497" y="2242016"/>
            <a:ext cx="1248769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b="1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LIVESTOCK &amp; FISHERIES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2371460" y="2434135"/>
            <a:ext cx="1458898" cy="1921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Meat · Dairy · Blue Economy</a:t>
            </a:r>
            <a:endParaRPr lang="en-US" sz="788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336207" y="2770341"/>
            <a:ext cx="3141134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i="1" kern="1200" dirty="0">
                <a:solidFill>
                  <a:srgbClr val="CF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Status: Investment-ready priority pipeline – Tanzania Agriculture Master Plan 2050 (AMP 2050)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3786865" y="39636"/>
            <a:ext cx="2281949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156" b="1" spc="53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COMBINED OPPORTUNITY</a:t>
            </a:r>
            <a:endParaRPr lang="en-US" sz="1156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4148554" y="1408387"/>
            <a:ext cx="2017242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366" b="1" kern="1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US$100B+20B</a:t>
            </a:r>
            <a:endParaRPr lang="en-US" sz="136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4148554" y="1648535"/>
            <a:ext cx="2017242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BF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US$100B </a:t>
            </a:r>
            <a:r>
              <a:rPr lang="en-US" sz="788" kern="1200" dirty="0" err="1">
                <a:solidFill>
                  <a:srgbClr val="BF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AgGDP</a:t>
            </a:r>
            <a:r>
              <a:rPr lang="en-US" sz="788" kern="1200" dirty="0">
                <a:solidFill>
                  <a:srgbClr val="BF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Contribution target &amp; and US$20B export ambition by 2050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4148554" y="2107528"/>
            <a:ext cx="2017242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366" b="1" kern="1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7% + 1.8%</a:t>
            </a:r>
            <a:endParaRPr lang="en-US" sz="136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4148554" y="2347676"/>
            <a:ext cx="2017242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BF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GDP contribution — livestock &amp; fisheries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4148554" y="2611838"/>
            <a:ext cx="2017242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366" b="1" kern="1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US$3.73B up to US$6B</a:t>
            </a:r>
            <a:endParaRPr lang="en-US" sz="136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4148554" y="2851986"/>
            <a:ext cx="2017242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BF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 export earnings should rise from US$ 3.73B in 2024/25 to US$6B by 2030.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4148554" y="3116149"/>
            <a:ext cx="2017242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366" b="1" kern="1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12M+</a:t>
            </a:r>
            <a:endParaRPr lang="en-US" sz="136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4148554" y="3356297"/>
            <a:ext cx="2017242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BF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households &amp; workers across both sectors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3"/>
          <p:cNvSpPr/>
          <p:nvPr/>
        </p:nvSpPr>
        <p:spPr>
          <a:xfrm>
            <a:off x="336207" y="3298667"/>
            <a:ext cx="5763549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552" kern="1200" dirty="0">
                <a:solidFill>
                  <a:srgbClr val="BFD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Ministry of Agriculture  ·  Ministry of Livestock and Fisheries, United Republic of Tanzania</a:t>
            </a:r>
            <a:endParaRPr lang="en-US" sz="55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336207" y="3428346"/>
            <a:ext cx="3842366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552" kern="1200" dirty="0">
                <a:solidFill>
                  <a:srgbClr val="BFD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Coordinating Body: Agriculture Transformation Office (ATO)</a:t>
            </a:r>
            <a:endParaRPr lang="en-US" sz="55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C59680A5-61C0-3590-BFAF-D8A645B5AEE3}"/>
              </a:ext>
            </a:extLst>
          </p:cNvPr>
          <p:cNvSpPr/>
          <p:nvPr/>
        </p:nvSpPr>
        <p:spPr>
          <a:xfrm>
            <a:off x="4173770" y="382733"/>
            <a:ext cx="2110855" cy="8248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0104" indent="-150104" algn="l" defTabSz="480334" rtl="0">
              <a:buFont typeface="Arial" panose="020B0604020202020204" pitchFamily="34" charset="0"/>
              <a:buChar char="•"/>
            </a:pPr>
            <a:r>
              <a:rPr lang="en-US" sz="788" b="1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Total GDP:</a:t>
            </a:r>
            <a:r>
              <a:rPr lang="en-US" sz="788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 USD $1 trillion (up from roughly $87–$92 billion)</a:t>
            </a:r>
          </a:p>
          <a:p>
            <a:pPr marL="150104" indent="-150104" algn="l" defTabSz="480334" rtl="0">
              <a:buFont typeface="Arial" panose="020B0604020202020204" pitchFamily="34" charset="0"/>
              <a:buChar char="•"/>
            </a:pPr>
            <a:r>
              <a:rPr lang="en-US" sz="788" b="1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GDP Per Capita:</a:t>
            </a:r>
            <a:r>
              <a:rPr lang="en-US" sz="788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 At least USD $7,000 (up from roughly $1,277)</a:t>
            </a:r>
          </a:p>
          <a:p>
            <a:pPr marL="150104" indent="-150104" algn="l" defTabSz="480334" rtl="0">
              <a:buFont typeface="Arial" panose="020B0604020202020204" pitchFamily="34" charset="0"/>
              <a:buChar char="•"/>
            </a:pPr>
            <a:r>
              <a:rPr lang="en-US" sz="788" b="1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Population:</a:t>
            </a:r>
            <a:r>
              <a:rPr lang="en-US" sz="788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 Approximately 118 million people by 2050 up from 70+m in 2026.</a:t>
            </a:r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A155BE3D-57BB-D48B-A8F2-CCD8730333D6}"/>
              </a:ext>
            </a:extLst>
          </p:cNvPr>
          <p:cNvSpPr/>
          <p:nvPr/>
        </p:nvSpPr>
        <p:spPr>
          <a:xfrm>
            <a:off x="3786865" y="239496"/>
            <a:ext cx="2017242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DIRA 2050 Ambitions</a:t>
            </a:r>
            <a:endParaRPr lang="en-US" sz="788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1C9DDEE6-CD64-51F3-6722-7614157A7618}"/>
              </a:ext>
            </a:extLst>
          </p:cNvPr>
          <p:cNvSpPr/>
          <p:nvPr/>
        </p:nvSpPr>
        <p:spPr>
          <a:xfrm>
            <a:off x="3830359" y="1226416"/>
            <a:ext cx="2130066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Tanzania Agriculture Master Plan 2050 Ambitions</a:t>
            </a:r>
            <a:endParaRPr lang="en-US" sz="788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733E706F-D241-31BF-66ED-AE3D7045B80E}"/>
              </a:ext>
            </a:extLst>
          </p:cNvPr>
          <p:cNvSpPr/>
          <p:nvPr/>
        </p:nvSpPr>
        <p:spPr>
          <a:xfrm>
            <a:off x="3845606" y="1953830"/>
            <a:ext cx="2323547" cy="2017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788" kern="12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Agriculture, Livestock and Fisheries Economic growth</a:t>
            </a:r>
            <a:endParaRPr lang="en-US" sz="788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" y="-95250"/>
            <a:ext cx="6379335" cy="3638550"/>
            <a:chOff x="9144" y="46483"/>
            <a:chExt cx="6379335" cy="3552316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" y="46483"/>
              <a:ext cx="6376415" cy="35519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487" y="2194814"/>
              <a:ext cx="6376670" cy="1403985"/>
            </a:xfrm>
            <a:custGeom>
              <a:avLst/>
              <a:gdLst/>
              <a:ahLst/>
              <a:cxnLst/>
              <a:rect l="l" t="t" r="r" b="b"/>
              <a:pathLst>
                <a:path w="6376670" h="1403985">
                  <a:moveTo>
                    <a:pt x="0" y="0"/>
                  </a:moveTo>
                  <a:lnTo>
                    <a:pt x="0" y="1403503"/>
                  </a:lnTo>
                  <a:lnTo>
                    <a:pt x="6376612" y="1403503"/>
                  </a:lnTo>
                  <a:lnTo>
                    <a:pt x="6376612" y="14007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48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38450" y="2672740"/>
              <a:ext cx="4050029" cy="925830"/>
            </a:xfrm>
            <a:custGeom>
              <a:avLst/>
              <a:gdLst/>
              <a:ahLst/>
              <a:cxnLst/>
              <a:rect l="l" t="t" r="r" b="b"/>
              <a:pathLst>
                <a:path w="4050029" h="925829">
                  <a:moveTo>
                    <a:pt x="4049649" y="0"/>
                  </a:moveTo>
                  <a:lnTo>
                    <a:pt x="0" y="925581"/>
                  </a:lnTo>
                  <a:lnTo>
                    <a:pt x="4049649" y="925581"/>
                  </a:lnTo>
                  <a:lnTo>
                    <a:pt x="4049649" y="0"/>
                  </a:lnTo>
                  <a:close/>
                </a:path>
              </a:pathLst>
            </a:custGeom>
            <a:solidFill>
              <a:srgbClr val="5F9F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1515" y="2278252"/>
              <a:ext cx="5996940" cy="1320165"/>
            </a:xfrm>
            <a:custGeom>
              <a:avLst/>
              <a:gdLst/>
              <a:ahLst/>
              <a:cxnLst/>
              <a:rect l="l" t="t" r="r" b="b"/>
              <a:pathLst>
                <a:path w="5996940" h="1320164">
                  <a:moveTo>
                    <a:pt x="0" y="0"/>
                  </a:moveTo>
                  <a:lnTo>
                    <a:pt x="1946935" y="1320067"/>
                  </a:lnTo>
                  <a:lnTo>
                    <a:pt x="5996584" y="1320067"/>
                  </a:lnTo>
                  <a:lnTo>
                    <a:pt x="5996584" y="1317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838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5418" y="212941"/>
            <a:ext cx="846392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5482C"/>
                </a:solidFill>
                <a:latin typeface="Calibri"/>
                <a:cs typeface="Calibri"/>
              </a:rPr>
              <a:t>Our</a:t>
            </a:r>
            <a:r>
              <a:rPr sz="1400" b="1" spc="50" dirty="0">
                <a:solidFill>
                  <a:srgbClr val="15482C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5482C"/>
                </a:solidFill>
                <a:latin typeface="Calibri"/>
                <a:cs typeface="Calibri"/>
              </a:rPr>
              <a:t>Vision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8480" y="451459"/>
            <a:ext cx="822325" cy="21590"/>
            <a:chOff x="338480" y="451459"/>
            <a:chExt cx="822325" cy="21590"/>
          </a:xfrm>
        </p:grpSpPr>
        <p:sp>
          <p:nvSpPr>
            <p:cNvPr id="9" name="object 9"/>
            <p:cNvSpPr/>
            <p:nvPr/>
          </p:nvSpPr>
          <p:spPr>
            <a:xfrm>
              <a:off x="338480" y="451459"/>
              <a:ext cx="164465" cy="21590"/>
            </a:xfrm>
            <a:custGeom>
              <a:avLst/>
              <a:gdLst/>
              <a:ahLst/>
              <a:cxnLst/>
              <a:rect l="l" t="t" r="r" b="b"/>
              <a:pathLst>
                <a:path w="164465" h="21590">
                  <a:moveTo>
                    <a:pt x="164337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164337" y="20980"/>
                  </a:lnTo>
                  <a:lnTo>
                    <a:pt x="164337" y="0"/>
                  </a:lnTo>
                  <a:close/>
                </a:path>
              </a:pathLst>
            </a:custGeom>
            <a:solidFill>
              <a:srgbClr val="DF4D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2818" y="451459"/>
              <a:ext cx="164465" cy="21590"/>
            </a:xfrm>
            <a:custGeom>
              <a:avLst/>
              <a:gdLst/>
              <a:ahLst/>
              <a:cxnLst/>
              <a:rect l="l" t="t" r="r" b="b"/>
              <a:pathLst>
                <a:path w="164465" h="21590">
                  <a:moveTo>
                    <a:pt x="164337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164337" y="20980"/>
                  </a:lnTo>
                  <a:lnTo>
                    <a:pt x="164337" y="0"/>
                  </a:lnTo>
                  <a:close/>
                </a:path>
              </a:pathLst>
            </a:custGeom>
            <a:solidFill>
              <a:srgbClr val="F7AC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7143" y="451459"/>
              <a:ext cx="164465" cy="21590"/>
            </a:xfrm>
            <a:custGeom>
              <a:avLst/>
              <a:gdLst/>
              <a:ahLst/>
              <a:cxnLst/>
              <a:rect l="l" t="t" r="r" b="b"/>
              <a:pathLst>
                <a:path w="164465" h="21590">
                  <a:moveTo>
                    <a:pt x="164338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164338" y="20980"/>
                  </a:lnTo>
                  <a:lnTo>
                    <a:pt x="164338" y="0"/>
                  </a:lnTo>
                  <a:close/>
                </a:path>
              </a:pathLst>
            </a:custGeom>
            <a:solidFill>
              <a:srgbClr val="1FA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1481" y="451459"/>
              <a:ext cx="164465" cy="21590"/>
            </a:xfrm>
            <a:custGeom>
              <a:avLst/>
              <a:gdLst/>
              <a:ahLst/>
              <a:cxnLst/>
              <a:rect l="l" t="t" r="r" b="b"/>
              <a:pathLst>
                <a:path w="164465" h="21590">
                  <a:moveTo>
                    <a:pt x="164337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164337" y="20980"/>
                  </a:lnTo>
                  <a:lnTo>
                    <a:pt x="164337" y="0"/>
                  </a:lnTo>
                  <a:close/>
                </a:path>
              </a:pathLst>
            </a:custGeom>
            <a:solidFill>
              <a:srgbClr val="1548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95972" y="451459"/>
              <a:ext cx="164465" cy="21590"/>
            </a:xfrm>
            <a:custGeom>
              <a:avLst/>
              <a:gdLst/>
              <a:ahLst/>
              <a:cxnLst/>
              <a:rect l="l" t="t" r="r" b="b"/>
              <a:pathLst>
                <a:path w="164465" h="21590">
                  <a:moveTo>
                    <a:pt x="164337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164337" y="20980"/>
                  </a:lnTo>
                  <a:lnTo>
                    <a:pt x="164337" y="0"/>
                  </a:lnTo>
                  <a:close/>
                </a:path>
              </a:pathLst>
            </a:custGeom>
            <a:solidFill>
              <a:srgbClr val="51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3034029" y="192150"/>
            <a:ext cx="2558415" cy="703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70" dirty="0">
                <a:solidFill>
                  <a:srgbClr val="15482C"/>
                </a:solidFill>
                <a:latin typeface="Calibri"/>
                <a:cs typeface="Calibri"/>
              </a:rPr>
              <a:t>Feed</a:t>
            </a:r>
            <a:r>
              <a:rPr sz="2800" b="1" spc="420" dirty="0">
                <a:solidFill>
                  <a:srgbClr val="15482C"/>
                </a:solidFill>
                <a:latin typeface="Calibri"/>
                <a:cs typeface="Calibri"/>
              </a:rPr>
              <a:t> </a:t>
            </a:r>
            <a:r>
              <a:rPr sz="2800" b="1" spc="40" dirty="0">
                <a:solidFill>
                  <a:srgbClr val="15482C"/>
                </a:solidFill>
                <a:latin typeface="Calibri"/>
                <a:cs typeface="Calibri"/>
              </a:rPr>
              <a:t>Ourselves,</a:t>
            </a:r>
            <a:endParaRPr sz="2800" dirty="0">
              <a:latin typeface="Calibri"/>
              <a:cs typeface="Calibri"/>
            </a:endParaRPr>
          </a:p>
          <a:p>
            <a:pPr marL="29209">
              <a:lnSpc>
                <a:spcPct val="100000"/>
              </a:lnSpc>
              <a:spcBef>
                <a:spcPts val="60"/>
              </a:spcBef>
            </a:pPr>
            <a:r>
              <a:rPr sz="1600" b="1" spc="65" dirty="0">
                <a:solidFill>
                  <a:srgbClr val="5F9F43"/>
                </a:solidFill>
                <a:latin typeface="Calibri"/>
                <a:cs typeface="Calibri"/>
              </a:rPr>
              <a:t>Feed</a:t>
            </a:r>
            <a:r>
              <a:rPr sz="1600" b="1" spc="85" dirty="0">
                <a:solidFill>
                  <a:srgbClr val="5F9F43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5F9F43"/>
                </a:solidFill>
                <a:latin typeface="Calibri"/>
                <a:cs typeface="Calibri"/>
              </a:rPr>
              <a:t>Others</a:t>
            </a:r>
            <a:r>
              <a:rPr sz="1600" b="1" spc="95" dirty="0">
                <a:solidFill>
                  <a:srgbClr val="5F9F43"/>
                </a:solidFill>
                <a:latin typeface="Calibri"/>
                <a:cs typeface="Calibri"/>
              </a:rPr>
              <a:t>  </a:t>
            </a:r>
            <a:r>
              <a:rPr sz="1600" b="1" spc="55" dirty="0">
                <a:solidFill>
                  <a:srgbClr val="5F9F43"/>
                </a:solidFill>
                <a:latin typeface="Calibri"/>
                <a:cs typeface="Calibri"/>
              </a:rPr>
              <a:t>Commercially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26963" y="3033776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03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08928" y="3095904"/>
            <a:ext cx="241935" cy="278130"/>
          </a:xfrm>
          <a:custGeom>
            <a:avLst/>
            <a:gdLst/>
            <a:ahLst/>
            <a:cxnLst/>
            <a:rect l="l" t="t" r="r" b="b"/>
            <a:pathLst>
              <a:path w="241935" h="278129">
                <a:moveTo>
                  <a:pt x="241693" y="0"/>
                </a:moveTo>
                <a:lnTo>
                  <a:pt x="0" y="0"/>
                </a:lnTo>
                <a:lnTo>
                  <a:pt x="0" y="277939"/>
                </a:lnTo>
                <a:lnTo>
                  <a:pt x="241693" y="277939"/>
                </a:lnTo>
                <a:lnTo>
                  <a:pt x="241693" y="0"/>
                </a:lnTo>
                <a:close/>
              </a:path>
            </a:pathLst>
          </a:custGeom>
          <a:solidFill>
            <a:srgbClr val="5D9F4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698" y="867410"/>
            <a:ext cx="5304790" cy="2390140"/>
          </a:xfrm>
          <a:custGeom>
            <a:avLst/>
            <a:gdLst/>
            <a:ahLst/>
            <a:cxnLst/>
            <a:rect l="l" t="t" r="r" b="b"/>
            <a:pathLst>
              <a:path w="5304790" h="2390140">
                <a:moveTo>
                  <a:pt x="5304789" y="0"/>
                </a:moveTo>
                <a:lnTo>
                  <a:pt x="0" y="0"/>
                </a:lnTo>
                <a:lnTo>
                  <a:pt x="0" y="2389632"/>
                </a:lnTo>
                <a:lnTo>
                  <a:pt x="5304789" y="2389632"/>
                </a:lnTo>
                <a:lnTo>
                  <a:pt x="5304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08559" y="217677"/>
            <a:ext cx="2273935" cy="44259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79730" marR="5080" indent="-367665">
              <a:lnSpc>
                <a:spcPts val="1600"/>
              </a:lnSpc>
              <a:spcBef>
                <a:spcPts val="225"/>
              </a:spcBef>
            </a:pPr>
            <a:r>
              <a:rPr sz="1400" b="1" spc="-10" dirty="0">
                <a:solidFill>
                  <a:srgbClr val="57452A"/>
                </a:solidFill>
                <a:latin typeface="Arial"/>
                <a:cs typeface="Arial"/>
              </a:rPr>
              <a:t>Objectives</a:t>
            </a:r>
            <a:r>
              <a:rPr sz="1400" b="1" spc="-114" dirty="0">
                <a:solidFill>
                  <a:srgbClr val="57452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7452A"/>
                </a:solidFill>
                <a:latin typeface="Arial"/>
                <a:cs typeface="Arial"/>
              </a:rPr>
              <a:t>of</a:t>
            </a:r>
            <a:r>
              <a:rPr sz="1400" b="1" spc="305" dirty="0">
                <a:solidFill>
                  <a:srgbClr val="57452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7452A"/>
                </a:solidFill>
                <a:latin typeface="Arial"/>
                <a:cs typeface="Arial"/>
              </a:rPr>
              <a:t>the</a:t>
            </a:r>
            <a:r>
              <a:rPr sz="1400" b="1" spc="-40" dirty="0">
                <a:solidFill>
                  <a:srgbClr val="57452A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7452A"/>
                </a:solidFill>
                <a:latin typeface="Arial"/>
                <a:cs typeface="Arial"/>
              </a:rPr>
              <a:t>Tanzania </a:t>
            </a:r>
            <a:r>
              <a:rPr sz="1400" b="1" spc="-20" dirty="0">
                <a:solidFill>
                  <a:srgbClr val="57452A"/>
                </a:solidFill>
                <a:latin typeface="Arial"/>
                <a:cs typeface="Arial"/>
              </a:rPr>
              <a:t>Agriculture</a:t>
            </a:r>
            <a:r>
              <a:rPr sz="1400" b="1" spc="-30" dirty="0">
                <a:solidFill>
                  <a:srgbClr val="57452A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7452A"/>
                </a:solidFill>
                <a:latin typeface="Arial"/>
                <a:cs typeface="Arial"/>
              </a:rPr>
              <a:t>Sector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4835" y="709015"/>
            <a:ext cx="2275840" cy="21590"/>
            <a:chOff x="334835" y="709015"/>
            <a:chExt cx="2275840" cy="21590"/>
          </a:xfrm>
        </p:grpSpPr>
        <p:sp>
          <p:nvSpPr>
            <p:cNvPr id="5" name="object 5"/>
            <p:cNvSpPr/>
            <p:nvPr/>
          </p:nvSpPr>
          <p:spPr>
            <a:xfrm>
              <a:off x="334835" y="709015"/>
              <a:ext cx="455295" cy="21590"/>
            </a:xfrm>
            <a:custGeom>
              <a:avLst/>
              <a:gdLst/>
              <a:ahLst/>
              <a:cxnLst/>
              <a:rect l="l" t="t" r="r" b="b"/>
              <a:pathLst>
                <a:path w="455295" h="21590">
                  <a:moveTo>
                    <a:pt x="455041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455041" y="20980"/>
                  </a:lnTo>
                  <a:lnTo>
                    <a:pt x="455041" y="0"/>
                  </a:lnTo>
                  <a:close/>
                </a:path>
              </a:pathLst>
            </a:custGeom>
            <a:solidFill>
              <a:srgbClr val="DF4D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876" y="709015"/>
              <a:ext cx="455295" cy="21590"/>
            </a:xfrm>
            <a:custGeom>
              <a:avLst/>
              <a:gdLst/>
              <a:ahLst/>
              <a:cxnLst/>
              <a:rect l="l" t="t" r="r" b="b"/>
              <a:pathLst>
                <a:path w="455294" h="21590">
                  <a:moveTo>
                    <a:pt x="455041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455041" y="20980"/>
                  </a:lnTo>
                  <a:lnTo>
                    <a:pt x="455041" y="0"/>
                  </a:lnTo>
                  <a:close/>
                </a:path>
              </a:pathLst>
            </a:custGeom>
            <a:solidFill>
              <a:srgbClr val="F7AC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44904" y="709015"/>
              <a:ext cx="455295" cy="21590"/>
            </a:xfrm>
            <a:custGeom>
              <a:avLst/>
              <a:gdLst/>
              <a:ahLst/>
              <a:cxnLst/>
              <a:rect l="l" t="t" r="r" b="b"/>
              <a:pathLst>
                <a:path w="455294" h="21590">
                  <a:moveTo>
                    <a:pt x="455040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455040" y="20980"/>
                  </a:lnTo>
                  <a:lnTo>
                    <a:pt x="455040" y="0"/>
                  </a:lnTo>
                  <a:close/>
                </a:path>
              </a:pathLst>
            </a:custGeom>
            <a:solidFill>
              <a:srgbClr val="1FAC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9895" y="709015"/>
              <a:ext cx="455295" cy="21590"/>
            </a:xfrm>
            <a:custGeom>
              <a:avLst/>
              <a:gdLst/>
              <a:ahLst/>
              <a:cxnLst/>
              <a:rect l="l" t="t" r="r" b="b"/>
              <a:pathLst>
                <a:path w="455294" h="21590">
                  <a:moveTo>
                    <a:pt x="455041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455041" y="20980"/>
                  </a:lnTo>
                  <a:lnTo>
                    <a:pt x="455041" y="0"/>
                  </a:lnTo>
                  <a:close/>
                </a:path>
              </a:pathLst>
            </a:custGeom>
            <a:solidFill>
              <a:srgbClr val="1548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55443" y="709015"/>
              <a:ext cx="455295" cy="21590"/>
            </a:xfrm>
            <a:custGeom>
              <a:avLst/>
              <a:gdLst/>
              <a:ahLst/>
              <a:cxnLst/>
              <a:rect l="l" t="t" r="r" b="b"/>
              <a:pathLst>
                <a:path w="455294" h="21590">
                  <a:moveTo>
                    <a:pt x="455041" y="0"/>
                  </a:moveTo>
                  <a:lnTo>
                    <a:pt x="0" y="0"/>
                  </a:lnTo>
                  <a:lnTo>
                    <a:pt x="0" y="20980"/>
                  </a:lnTo>
                  <a:lnTo>
                    <a:pt x="455041" y="20980"/>
                  </a:lnTo>
                  <a:lnTo>
                    <a:pt x="455041" y="0"/>
                  </a:lnTo>
                  <a:close/>
                </a:path>
              </a:pathLst>
            </a:custGeom>
            <a:solidFill>
              <a:srgbClr val="51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27198" y="1029462"/>
            <a:ext cx="3430904" cy="164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0230" algn="l"/>
              </a:tabLst>
            </a:pPr>
            <a:r>
              <a:rPr sz="800" b="1" u="sng" dirty="0">
                <a:uFill>
                  <a:solidFill>
                    <a:srgbClr val="EC7A00"/>
                  </a:solidFill>
                </a:uFill>
                <a:latin typeface="Tahoma"/>
                <a:cs typeface="Tahoma"/>
              </a:rPr>
              <a:t>	</a:t>
            </a:r>
            <a:r>
              <a:rPr sz="800" b="1" spc="500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Increase </a:t>
            </a:r>
            <a:r>
              <a:rPr sz="800" b="1" spc="-20" dirty="0">
                <a:latin typeface="Tahoma"/>
                <a:cs typeface="Tahoma"/>
              </a:rPr>
              <a:t>production </a:t>
            </a:r>
            <a:r>
              <a:rPr sz="800" b="1" dirty="0">
                <a:latin typeface="Tahoma"/>
                <a:cs typeface="Tahoma"/>
              </a:rPr>
              <a:t>and productivity;</a:t>
            </a:r>
            <a:endParaRPr sz="800" dirty="0">
              <a:latin typeface="Tahoma"/>
              <a:cs typeface="Tahoma"/>
            </a:endParaRPr>
          </a:p>
          <a:p>
            <a:pPr marL="683895" marR="5080">
              <a:lnSpc>
                <a:spcPts val="900"/>
              </a:lnSpc>
              <a:spcBef>
                <a:spcPts val="925"/>
              </a:spcBef>
            </a:pPr>
            <a:r>
              <a:rPr sz="800" b="1" spc="-25" dirty="0">
                <a:latin typeface="Tahoma"/>
                <a:cs typeface="Tahoma"/>
              </a:rPr>
              <a:t>Increase </a:t>
            </a:r>
            <a:r>
              <a:rPr sz="800" b="1" dirty="0">
                <a:latin typeface="Tahoma"/>
                <a:cs typeface="Tahoma"/>
              </a:rPr>
              <a:t>decent</a:t>
            </a:r>
            <a:r>
              <a:rPr sz="800" b="1" spc="-1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jobs</a:t>
            </a:r>
            <a:r>
              <a:rPr sz="800" b="1" spc="-1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and</a:t>
            </a:r>
            <a:r>
              <a:rPr sz="800" b="1" spc="-30" dirty="0">
                <a:latin typeface="Tahoma"/>
                <a:cs typeface="Tahoma"/>
              </a:rPr>
              <a:t> </a:t>
            </a:r>
            <a:r>
              <a:rPr sz="800" b="1" spc="-20" dirty="0">
                <a:latin typeface="Tahoma"/>
                <a:cs typeface="Tahoma"/>
              </a:rPr>
              <a:t>enhancing</a:t>
            </a:r>
            <a:r>
              <a:rPr sz="800" b="1" spc="-70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youth</a:t>
            </a:r>
            <a:r>
              <a:rPr sz="800" b="1" spc="-30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and</a:t>
            </a:r>
            <a:r>
              <a:rPr sz="800" b="1" spc="-35" dirty="0">
                <a:latin typeface="Tahoma"/>
                <a:cs typeface="Tahoma"/>
              </a:rPr>
              <a:t> </a:t>
            </a:r>
            <a:r>
              <a:rPr sz="800" b="1" spc="-20" dirty="0">
                <a:latin typeface="Tahoma"/>
                <a:cs typeface="Tahoma"/>
              </a:rPr>
              <a:t>women </a:t>
            </a:r>
            <a:r>
              <a:rPr sz="800" b="1" spc="-30" dirty="0">
                <a:latin typeface="Tahoma"/>
                <a:cs typeface="Tahoma"/>
              </a:rPr>
              <a:t>participation</a:t>
            </a:r>
            <a:r>
              <a:rPr sz="800" b="1" spc="2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in</a:t>
            </a:r>
            <a:r>
              <a:rPr sz="800" b="1" spc="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agriculture</a:t>
            </a:r>
            <a:r>
              <a:rPr sz="800" b="1" spc="5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sector</a:t>
            </a:r>
            <a:endParaRPr sz="800" dirty="0">
              <a:latin typeface="Tahoma"/>
              <a:cs typeface="Tahoma"/>
            </a:endParaRPr>
          </a:p>
          <a:p>
            <a:pPr marL="683895">
              <a:lnSpc>
                <a:spcPct val="100000"/>
              </a:lnSpc>
              <a:spcBef>
                <a:spcPts val="760"/>
              </a:spcBef>
            </a:pPr>
            <a:r>
              <a:rPr sz="800" b="1" dirty="0">
                <a:latin typeface="Tahoma"/>
                <a:cs typeface="Tahoma"/>
              </a:rPr>
              <a:t>To</a:t>
            </a:r>
            <a:r>
              <a:rPr sz="800" b="1" spc="-20" dirty="0">
                <a:latin typeface="Tahoma"/>
                <a:cs typeface="Tahoma"/>
              </a:rPr>
              <a:t> improve</a:t>
            </a:r>
            <a:r>
              <a:rPr sz="800" b="1" spc="-35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resilience</a:t>
            </a:r>
            <a:r>
              <a:rPr sz="800" b="1" spc="-40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for food</a:t>
            </a:r>
            <a:r>
              <a:rPr sz="800" b="1" spc="-30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and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nutrition</a:t>
            </a:r>
            <a:r>
              <a:rPr sz="800" b="1" spc="-15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security</a:t>
            </a:r>
            <a:endParaRPr sz="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800" dirty="0">
              <a:latin typeface="Tahoma"/>
              <a:cs typeface="Tahoma"/>
            </a:endParaRPr>
          </a:p>
          <a:p>
            <a:pPr marL="683895">
              <a:lnSpc>
                <a:spcPct val="100000"/>
              </a:lnSpc>
            </a:pPr>
            <a:r>
              <a:rPr sz="800" b="1" spc="-30" dirty="0">
                <a:latin typeface="Tahoma"/>
                <a:cs typeface="Tahoma"/>
              </a:rPr>
              <a:t>Strengthen</a:t>
            </a:r>
            <a:r>
              <a:rPr sz="800" b="1" spc="-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access</a:t>
            </a:r>
            <a:r>
              <a:rPr sz="800" b="1" spc="1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to</a:t>
            </a:r>
            <a:r>
              <a:rPr sz="800" b="1" spc="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market</a:t>
            </a:r>
            <a:r>
              <a:rPr sz="800" b="1" spc="5" dirty="0">
                <a:latin typeface="Tahoma"/>
                <a:cs typeface="Tahoma"/>
              </a:rPr>
              <a:t> </a:t>
            </a:r>
            <a:r>
              <a:rPr sz="800" b="1" dirty="0">
                <a:latin typeface="Tahoma"/>
                <a:cs typeface="Tahoma"/>
              </a:rPr>
              <a:t>and</a:t>
            </a:r>
            <a:r>
              <a:rPr sz="800" b="1" spc="-15" dirty="0">
                <a:latin typeface="Tahoma"/>
                <a:cs typeface="Tahoma"/>
              </a:rPr>
              <a:t> </a:t>
            </a:r>
            <a:r>
              <a:rPr sz="800" b="1" spc="-30" dirty="0">
                <a:latin typeface="Tahoma"/>
                <a:cs typeface="Tahoma"/>
              </a:rPr>
              <a:t>agriculture</a:t>
            </a:r>
            <a:r>
              <a:rPr sz="800" b="1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financing</a:t>
            </a:r>
            <a:endParaRPr sz="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800" dirty="0">
              <a:latin typeface="Tahoma"/>
              <a:cs typeface="Tahoma"/>
            </a:endParaRPr>
          </a:p>
          <a:p>
            <a:pPr marL="683895">
              <a:lnSpc>
                <a:spcPct val="100000"/>
              </a:lnSpc>
            </a:pPr>
            <a:r>
              <a:rPr sz="800" b="1" spc="-25" dirty="0">
                <a:latin typeface="Tahoma"/>
                <a:cs typeface="Tahoma"/>
              </a:rPr>
              <a:t>Strengthen</a:t>
            </a:r>
            <a:r>
              <a:rPr sz="800" b="1" spc="-35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cooperative</a:t>
            </a:r>
            <a:r>
              <a:rPr sz="800" b="1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development</a:t>
            </a:r>
            <a:endParaRPr sz="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800" dirty="0">
              <a:latin typeface="Tahoma"/>
              <a:cs typeface="Tahoma"/>
            </a:endParaRPr>
          </a:p>
          <a:p>
            <a:pPr marL="683895">
              <a:lnSpc>
                <a:spcPct val="100000"/>
              </a:lnSpc>
            </a:pPr>
            <a:r>
              <a:rPr sz="800" b="1" spc="-20" dirty="0">
                <a:latin typeface="Tahoma"/>
                <a:cs typeface="Tahoma"/>
              </a:rPr>
              <a:t>Strengthen</a:t>
            </a:r>
            <a:r>
              <a:rPr sz="800" b="1" spc="20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Digitalization</a:t>
            </a:r>
            <a:endParaRPr sz="80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22960" y="878180"/>
            <a:ext cx="1990090" cy="2191410"/>
            <a:chOff x="822960" y="838200"/>
            <a:chExt cx="1993900" cy="223139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28" y="838200"/>
              <a:ext cx="1200911" cy="19263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996948" y="840486"/>
              <a:ext cx="387985" cy="1922145"/>
            </a:xfrm>
            <a:custGeom>
              <a:avLst/>
              <a:gdLst/>
              <a:ahLst/>
              <a:cxnLst/>
              <a:rect l="l" t="t" r="r" b="b"/>
              <a:pathLst>
                <a:path w="387985" h="1922145">
                  <a:moveTo>
                    <a:pt x="226440" y="0"/>
                  </a:moveTo>
                  <a:lnTo>
                    <a:pt x="0" y="1921967"/>
                  </a:lnTo>
                  <a:lnTo>
                    <a:pt x="387857" y="1625523"/>
                  </a:lnTo>
                  <a:lnTo>
                    <a:pt x="226440" y="0"/>
                  </a:lnTo>
                  <a:close/>
                </a:path>
              </a:pathLst>
            </a:custGeom>
            <a:solidFill>
              <a:srgbClr val="EC7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0512" y="1307591"/>
              <a:ext cx="1005839" cy="14569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24911" y="1082042"/>
              <a:ext cx="91437" cy="914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4911" y="2563367"/>
              <a:ext cx="91437" cy="9144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80158" y="1364487"/>
              <a:ext cx="503555" cy="209550"/>
            </a:xfrm>
            <a:custGeom>
              <a:avLst/>
              <a:gdLst/>
              <a:ahLst/>
              <a:cxnLst/>
              <a:rect l="l" t="t" r="r" b="b"/>
              <a:pathLst>
                <a:path w="503555" h="209550">
                  <a:moveTo>
                    <a:pt x="0" y="209423"/>
                  </a:moveTo>
                  <a:lnTo>
                    <a:pt x="330327" y="0"/>
                  </a:lnTo>
                  <a:lnTo>
                    <a:pt x="503555" y="0"/>
                  </a:lnTo>
                </a:path>
              </a:pathLst>
            </a:custGeom>
            <a:ln w="12700">
              <a:solidFill>
                <a:srgbClr val="DD35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960" y="2465832"/>
              <a:ext cx="1588008" cy="6035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58696" y="2798064"/>
              <a:ext cx="167627" cy="23164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926963" y="3033776"/>
            <a:ext cx="205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89244" y="3035477"/>
            <a:ext cx="241935" cy="278130"/>
          </a:xfrm>
          <a:custGeom>
            <a:avLst/>
            <a:gdLst/>
            <a:ahLst/>
            <a:cxnLst/>
            <a:rect l="l" t="t" r="r" b="b"/>
            <a:pathLst>
              <a:path w="241935" h="278129">
                <a:moveTo>
                  <a:pt x="241693" y="0"/>
                </a:moveTo>
                <a:lnTo>
                  <a:pt x="0" y="0"/>
                </a:lnTo>
                <a:lnTo>
                  <a:pt x="0" y="277939"/>
                </a:lnTo>
                <a:lnTo>
                  <a:pt x="241693" y="277939"/>
                </a:lnTo>
                <a:lnTo>
                  <a:pt x="241693" y="0"/>
                </a:lnTo>
                <a:close/>
              </a:path>
            </a:pathLst>
          </a:custGeom>
          <a:solidFill>
            <a:srgbClr val="5D9F4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79896" y="3273648"/>
            <a:ext cx="113030" cy="13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spc="-75" dirty="0">
                <a:solidFill>
                  <a:srgbClr val="868686"/>
                </a:solidFill>
                <a:latin typeface="Tahoma"/>
                <a:cs typeface="Tahoma"/>
              </a:rPr>
              <a:t>08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95250"/>
            <a:ext cx="6388100" cy="3619500"/>
            <a:chOff x="0" y="0"/>
            <a:chExt cx="6388100" cy="36195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388099" cy="3619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0977" y="716572"/>
              <a:ext cx="381000" cy="39874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74650" y="-45136"/>
            <a:ext cx="5313680" cy="554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ts val="2085"/>
              </a:lnSpc>
              <a:spcBef>
                <a:spcPts val="100"/>
              </a:spcBef>
            </a:pPr>
            <a:r>
              <a:rPr sz="1800" spc="-175" dirty="0">
                <a:solidFill>
                  <a:srgbClr val="FFFFFF"/>
                </a:solidFill>
                <a:latin typeface="Arial Black"/>
                <a:cs typeface="Arial Black"/>
              </a:rPr>
              <a:t>POTENTIAL</a:t>
            </a:r>
            <a:r>
              <a:rPr sz="1800" spc="-3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Arial Black"/>
                <a:cs typeface="Arial Black"/>
              </a:rPr>
              <a:t>VALUECHAINS</a:t>
            </a:r>
            <a:r>
              <a:rPr sz="18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z="1800" spc="-2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35" dirty="0">
                <a:solidFill>
                  <a:srgbClr val="FFFFFF"/>
                </a:solidFill>
                <a:latin typeface="Arial Black"/>
                <a:cs typeface="Arial Black"/>
              </a:rPr>
              <a:t>TRADE</a:t>
            </a:r>
            <a:r>
              <a:rPr sz="1800" spc="-3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endParaRPr sz="1800" dirty="0">
              <a:latin typeface="Arial Black"/>
              <a:cs typeface="Arial Black"/>
            </a:endParaRPr>
          </a:p>
          <a:p>
            <a:pPr marL="12700">
              <a:lnSpc>
                <a:spcPts val="2085"/>
              </a:lnSpc>
              <a:tabLst>
                <a:tab pos="1975485" algn="l"/>
                <a:tab pos="4831080" algn="l"/>
              </a:tabLst>
            </a:pPr>
            <a:r>
              <a:rPr sz="1800" u="heavy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Arial Black"/>
                <a:cs typeface="Arial Black"/>
              </a:rPr>
              <a:t>	</a:t>
            </a:r>
            <a:r>
              <a:rPr sz="1800" u="heavy" spc="-10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Arial Black"/>
                <a:cs typeface="Arial Black"/>
              </a:rPr>
              <a:t>INVESTMENT</a:t>
            </a:r>
            <a:r>
              <a:rPr sz="1800" u="heavy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Arial Black"/>
                <a:cs typeface="Arial Black"/>
              </a:rPr>
              <a:t>	</a:t>
            </a:r>
            <a:endParaRPr sz="1800" dirty="0">
              <a:latin typeface="Arial Black"/>
              <a:cs typeface="Arial Black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247524"/>
              </p:ext>
            </p:extLst>
          </p:nvPr>
        </p:nvGraphicFramePr>
        <p:xfrm>
          <a:off x="107949" y="974843"/>
          <a:ext cx="6172200" cy="2486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3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TZ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sz="1100" b="1" spc="-10">
                          <a:latin typeface="Tahoma"/>
                          <a:cs typeface="Tahoma"/>
                        </a:rPr>
                        <a:t>Wheat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sz="1100" b="1" spc="-40">
                          <a:latin typeface="Tahoma"/>
                          <a:cs typeface="Tahoma"/>
                        </a:rPr>
                        <a:t>Edible</a:t>
                      </a:r>
                      <a:r>
                        <a:rPr lang="en-US" sz="1100" b="1" spc="-9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b="1" spc="-20">
                          <a:latin typeface="Tahoma"/>
                          <a:cs typeface="Tahoma"/>
                        </a:rPr>
                        <a:t>Oil </a:t>
                      </a:r>
                      <a:r>
                        <a:rPr lang="en-US" sz="1100" b="1" spc="-10">
                          <a:latin typeface="Tahoma"/>
                          <a:cs typeface="Tahoma"/>
                        </a:rPr>
                        <a:t>(Sunflower)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417195" marR="324485" indent="-444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lang="en-US" sz="1100" b="1" spc="-20">
                          <a:latin typeface="Tahoma"/>
                          <a:cs typeface="Tahoma"/>
                        </a:rPr>
                        <a:t>Horticulture </a:t>
                      </a:r>
                      <a:r>
                        <a:rPr lang="en-US" sz="1100" b="1" spc="-10">
                          <a:latin typeface="Tahoma"/>
                          <a:cs typeface="Tahoma"/>
                        </a:rPr>
                        <a:t>(Avocado)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b="1" spc="-10">
                          <a:latin typeface="Tahoma"/>
                          <a:cs typeface="Tahoma"/>
                        </a:rPr>
                        <a:t>Objective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spc="-40" dirty="0">
                          <a:latin typeface="Tahoma"/>
                          <a:cs typeface="Tahoma"/>
                        </a:rPr>
                        <a:t>Reduce</a:t>
                      </a:r>
                      <a:r>
                        <a:rPr lang="en-US" sz="11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dirty="0">
                          <a:latin typeface="Tahoma"/>
                          <a:cs typeface="Tahoma"/>
                        </a:rPr>
                        <a:t>imports</a:t>
                      </a:r>
                      <a:r>
                        <a:rPr lang="en-US" sz="1100" spc="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 dirty="0">
                          <a:latin typeface="Tahoma"/>
                          <a:cs typeface="Tahoma"/>
                        </a:rPr>
                        <a:t>(%)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lang="en-US" sz="1100" spc="-25" dirty="0">
                          <a:latin typeface="Tahoma"/>
                          <a:cs typeface="Tahoma"/>
                        </a:rPr>
                        <a:t>(90</a:t>
                      </a:r>
                      <a:r>
                        <a:rPr lang="en-US" sz="1100" spc="-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dirty="0">
                          <a:latin typeface="Tahoma"/>
                          <a:cs typeface="Tahoma"/>
                        </a:rPr>
                        <a:t>to</a:t>
                      </a:r>
                      <a:r>
                        <a:rPr lang="en-US" sz="11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 dirty="0">
                          <a:latin typeface="Tahoma"/>
                          <a:cs typeface="Tahoma"/>
                        </a:rPr>
                        <a:t>50)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spc="-40">
                          <a:latin typeface="Tahoma"/>
                          <a:cs typeface="Tahoma"/>
                        </a:rPr>
                        <a:t>Edible</a:t>
                      </a:r>
                      <a:r>
                        <a:rPr lang="en-US" sz="11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0">
                          <a:latin typeface="Tahoma"/>
                          <a:cs typeface="Tahoma"/>
                        </a:rPr>
                        <a:t>Oil</a:t>
                      </a:r>
                      <a:r>
                        <a:rPr lang="en-US" sz="11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10">
                          <a:latin typeface="Tahoma"/>
                          <a:cs typeface="Tahoma"/>
                        </a:rPr>
                        <a:t>(Sunflower)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spc="-35">
                          <a:latin typeface="Tahoma"/>
                          <a:cs typeface="Tahoma"/>
                        </a:rPr>
                        <a:t>Increase</a:t>
                      </a:r>
                      <a:r>
                        <a:rPr lang="en-US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10">
                          <a:latin typeface="Tahoma"/>
                          <a:cs typeface="Tahoma"/>
                        </a:rPr>
                        <a:t>export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b="1" spc="-40">
                          <a:latin typeface="Tahoma"/>
                          <a:cs typeface="Tahoma"/>
                        </a:rPr>
                        <a:t>Current</a:t>
                      </a:r>
                      <a:r>
                        <a:rPr lang="en-US" sz="1100" b="1" spc="-5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b="1" spc="-10">
                          <a:latin typeface="Tahoma"/>
                          <a:cs typeface="Tahoma"/>
                        </a:rPr>
                        <a:t>Production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spc="-35">
                          <a:latin typeface="Tahoma"/>
                          <a:cs typeface="Tahoma"/>
                        </a:rPr>
                        <a:t>115,826</a:t>
                      </a:r>
                      <a:r>
                        <a:rPr lang="en-US" sz="11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>
                          <a:latin typeface="Tahoma"/>
                          <a:cs typeface="Tahoma"/>
                        </a:rPr>
                        <a:t>MT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spc="-35">
                          <a:latin typeface="Tahoma"/>
                          <a:cs typeface="Tahoma"/>
                        </a:rPr>
                        <a:t>300,000</a:t>
                      </a:r>
                      <a:r>
                        <a:rPr lang="en-US" sz="11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>
                          <a:latin typeface="Tahoma"/>
                          <a:cs typeface="Tahoma"/>
                        </a:rPr>
                        <a:t>MT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en-US" sz="1100" spc="-35" dirty="0">
                          <a:latin typeface="Tahoma"/>
                          <a:cs typeface="Tahoma"/>
                        </a:rPr>
                        <a:t>190,000</a:t>
                      </a:r>
                      <a:r>
                        <a:rPr lang="en-US" sz="11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 dirty="0">
                          <a:latin typeface="Tahoma"/>
                          <a:cs typeface="Tahoma"/>
                        </a:rPr>
                        <a:t>MT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91440" marR="2451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b="1" spc="-35">
                          <a:latin typeface="Tahoma"/>
                          <a:cs typeface="Tahoma"/>
                        </a:rPr>
                        <a:t>Target</a:t>
                      </a:r>
                      <a:r>
                        <a:rPr lang="en-US" sz="1100" b="1" spc="-5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b="1" spc="-35">
                          <a:latin typeface="Tahoma"/>
                          <a:cs typeface="Tahoma"/>
                        </a:rPr>
                        <a:t>Production </a:t>
                      </a:r>
                      <a:r>
                        <a:rPr lang="en-US" sz="1100" b="1" spc="-20">
                          <a:latin typeface="Tahoma"/>
                          <a:cs typeface="Tahoma"/>
                        </a:rPr>
                        <a:t>by</a:t>
                      </a:r>
                      <a:r>
                        <a:rPr lang="en-US" sz="1100" b="1" spc="-6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b="1" spc="-20">
                          <a:latin typeface="Tahoma"/>
                          <a:cs typeface="Tahoma"/>
                        </a:rPr>
                        <a:t>2030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spc="-35">
                          <a:latin typeface="Tahoma"/>
                          <a:cs typeface="Tahoma"/>
                        </a:rPr>
                        <a:t>1,000,000</a:t>
                      </a:r>
                      <a:r>
                        <a:rPr lang="en-US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>
                          <a:latin typeface="Tahoma"/>
                          <a:cs typeface="Tahoma"/>
                        </a:rPr>
                        <a:t>MT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spc="-35">
                          <a:latin typeface="Tahoma"/>
                          <a:cs typeface="Tahoma"/>
                        </a:rPr>
                        <a:t>3,000,000</a:t>
                      </a:r>
                      <a:r>
                        <a:rPr lang="en-US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>
                          <a:latin typeface="Tahoma"/>
                          <a:cs typeface="Tahoma"/>
                        </a:rPr>
                        <a:t>MT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spc="-35">
                          <a:latin typeface="Tahoma"/>
                          <a:cs typeface="Tahoma"/>
                        </a:rPr>
                        <a:t>290,000</a:t>
                      </a:r>
                      <a:r>
                        <a:rPr lang="en-US" sz="11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>
                          <a:latin typeface="Tahoma"/>
                          <a:cs typeface="Tahoma"/>
                        </a:rPr>
                        <a:t>MT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9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b="1" spc="-10">
                          <a:latin typeface="Tahoma"/>
                          <a:cs typeface="Tahoma"/>
                        </a:rPr>
                        <a:t>Potential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en-US" sz="1100" b="1" spc="-50">
                          <a:latin typeface="Tahoma"/>
                          <a:cs typeface="Tahoma"/>
                        </a:rPr>
                        <a:t>Investment</a:t>
                      </a:r>
                      <a:r>
                        <a:rPr lang="en-US" sz="1100" b="1" spc="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b="1" spc="-20">
                          <a:latin typeface="Tahoma"/>
                          <a:cs typeface="Tahoma"/>
                        </a:rPr>
                        <a:t>Areas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spc="-45">
                          <a:latin typeface="Tahoma"/>
                          <a:cs typeface="Tahoma"/>
                        </a:rPr>
                        <a:t>Partnership</a:t>
                      </a:r>
                      <a:r>
                        <a:rPr lang="en-US" sz="11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>
                          <a:latin typeface="Tahoma"/>
                          <a:cs typeface="Tahoma"/>
                        </a:rPr>
                        <a:t>in</a:t>
                      </a:r>
                      <a:r>
                        <a:rPr lang="en-US" sz="1100" spc="4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10">
                          <a:latin typeface="Tahoma"/>
                          <a:cs typeface="Tahoma"/>
                        </a:rPr>
                        <a:t>scaling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  <a:p>
                      <a:pPr marL="30480" algn="ctr">
                        <a:lnSpc>
                          <a:spcPct val="100000"/>
                        </a:lnSpc>
                      </a:pPr>
                      <a:r>
                        <a:rPr lang="en-US" sz="1100">
                          <a:latin typeface="Tahoma"/>
                          <a:cs typeface="Tahoma"/>
                        </a:rPr>
                        <a:t>up</a:t>
                      </a:r>
                      <a:r>
                        <a:rPr lang="en-US" sz="1100" spc="-8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10">
                          <a:latin typeface="Tahoma"/>
                          <a:cs typeface="Tahoma"/>
                        </a:rPr>
                        <a:t>production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spc="-45">
                          <a:latin typeface="Tahoma"/>
                          <a:cs typeface="Tahoma"/>
                        </a:rPr>
                        <a:t>Partnership</a:t>
                      </a:r>
                      <a:r>
                        <a:rPr lang="en-US" sz="11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>
                          <a:latin typeface="Tahoma"/>
                          <a:cs typeface="Tahoma"/>
                        </a:rPr>
                        <a:t>in </a:t>
                      </a:r>
                      <a:r>
                        <a:rPr lang="en-US" sz="1100" spc="-35">
                          <a:latin typeface="Tahoma"/>
                          <a:cs typeface="Tahoma"/>
                        </a:rPr>
                        <a:t>scaling</a:t>
                      </a:r>
                      <a:r>
                        <a:rPr lang="en-US" sz="11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>
                          <a:latin typeface="Tahoma"/>
                          <a:cs typeface="Tahoma"/>
                        </a:rPr>
                        <a:t>up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  <a:p>
                      <a:pPr marL="118110">
                        <a:lnSpc>
                          <a:spcPct val="100000"/>
                        </a:lnSpc>
                      </a:pPr>
                      <a:r>
                        <a:rPr lang="en-US" sz="1100" spc="-45">
                          <a:latin typeface="Tahoma"/>
                          <a:cs typeface="Tahoma"/>
                        </a:rPr>
                        <a:t>production</a:t>
                      </a:r>
                      <a:r>
                        <a:rPr lang="en-US" sz="11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>
                          <a:latin typeface="Tahoma"/>
                          <a:cs typeface="Tahoma"/>
                        </a:rPr>
                        <a:t>&amp;</a:t>
                      </a:r>
                      <a:r>
                        <a:rPr lang="en-US" sz="11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10">
                          <a:latin typeface="Tahoma"/>
                          <a:cs typeface="Tahoma"/>
                        </a:rPr>
                        <a:t>processing</a:t>
                      </a:r>
                      <a:endParaRPr lang="en-US" sz="110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59385" marR="13462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100" spc="-40" dirty="0">
                          <a:latin typeface="Tahoma"/>
                          <a:cs typeface="Tahoma"/>
                        </a:rPr>
                        <a:t>Partnership</a:t>
                      </a:r>
                      <a:r>
                        <a:rPr lang="en-US" sz="11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lang="en-US" sz="11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25" dirty="0">
                          <a:latin typeface="Tahoma"/>
                          <a:cs typeface="Tahoma"/>
                        </a:rPr>
                        <a:t>scaling </a:t>
                      </a:r>
                      <a:r>
                        <a:rPr lang="en-US" sz="1100" dirty="0">
                          <a:latin typeface="Tahoma"/>
                          <a:cs typeface="Tahoma"/>
                        </a:rPr>
                        <a:t>up</a:t>
                      </a:r>
                      <a:r>
                        <a:rPr lang="en-US" sz="11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45" dirty="0">
                          <a:latin typeface="Tahoma"/>
                          <a:cs typeface="Tahoma"/>
                        </a:rPr>
                        <a:t>production</a:t>
                      </a:r>
                      <a:r>
                        <a:rPr lang="en-US" sz="11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lang="en-US" sz="1100" spc="-50" dirty="0">
                          <a:latin typeface="Tahoma"/>
                          <a:cs typeface="Tahoma"/>
                        </a:rPr>
                        <a:t>&amp; </a:t>
                      </a:r>
                      <a:r>
                        <a:rPr lang="en-US" sz="1100" spc="-10" dirty="0">
                          <a:latin typeface="Tahoma"/>
                          <a:cs typeface="Tahoma"/>
                        </a:rPr>
                        <a:t>export</a:t>
                      </a:r>
                      <a:endParaRPr lang="en-US" sz="1100" dirty="0"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2310383" y="480822"/>
            <a:ext cx="3164205" cy="408940"/>
            <a:chOff x="2310383" y="576072"/>
            <a:chExt cx="3164205" cy="40894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10383" y="600456"/>
              <a:ext cx="381000" cy="3840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3207" y="576072"/>
              <a:ext cx="381000" cy="3718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88608" cy="36194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70508" y="9601"/>
            <a:ext cx="4984115" cy="540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>
              <a:lnSpc>
                <a:spcPts val="2025"/>
              </a:lnSpc>
              <a:spcBef>
                <a:spcPts val="105"/>
              </a:spcBef>
            </a:pPr>
            <a:r>
              <a:rPr sz="1700" spc="-170" dirty="0">
                <a:latin typeface="Arial Black"/>
                <a:cs typeface="Arial Black"/>
              </a:rPr>
              <a:t>POTENTIAL</a:t>
            </a:r>
            <a:r>
              <a:rPr sz="1700" spc="-385" dirty="0">
                <a:latin typeface="Arial Black"/>
                <a:cs typeface="Arial Black"/>
              </a:rPr>
              <a:t> </a:t>
            </a:r>
            <a:r>
              <a:rPr sz="1700" spc="-125" dirty="0">
                <a:latin typeface="Arial Black"/>
                <a:cs typeface="Arial Black"/>
              </a:rPr>
              <a:t>VALUECHAINS</a:t>
            </a:r>
            <a:r>
              <a:rPr sz="1700" spc="-235" dirty="0">
                <a:latin typeface="Arial Black"/>
                <a:cs typeface="Arial Black"/>
              </a:rPr>
              <a:t> </a:t>
            </a:r>
            <a:r>
              <a:rPr sz="1700" spc="-90" dirty="0">
                <a:latin typeface="Arial Black"/>
                <a:cs typeface="Arial Black"/>
              </a:rPr>
              <a:t>FOR</a:t>
            </a:r>
            <a:r>
              <a:rPr sz="1700" spc="-310" dirty="0">
                <a:latin typeface="Arial Black"/>
                <a:cs typeface="Arial Black"/>
              </a:rPr>
              <a:t> </a:t>
            </a:r>
            <a:r>
              <a:rPr sz="1700" spc="-130" dirty="0">
                <a:latin typeface="Arial Black"/>
                <a:cs typeface="Arial Black"/>
              </a:rPr>
              <a:t>TRADE</a:t>
            </a:r>
            <a:r>
              <a:rPr sz="1700" spc="-335" dirty="0">
                <a:latin typeface="Arial Black"/>
                <a:cs typeface="Arial Black"/>
              </a:rPr>
              <a:t> </a:t>
            </a:r>
            <a:r>
              <a:rPr sz="1700" spc="-25" dirty="0">
                <a:latin typeface="Arial Black"/>
                <a:cs typeface="Arial Black"/>
              </a:rPr>
              <a:t>AND</a:t>
            </a:r>
            <a:endParaRPr sz="1700">
              <a:latin typeface="Arial Black"/>
              <a:cs typeface="Arial Black"/>
            </a:endParaRPr>
          </a:p>
          <a:p>
            <a:pPr marL="12700">
              <a:lnSpc>
                <a:spcPts val="2025"/>
              </a:lnSpc>
              <a:tabLst>
                <a:tab pos="1976120" algn="l"/>
                <a:tab pos="4831080" algn="l"/>
              </a:tabLst>
            </a:pPr>
            <a:r>
              <a:rPr sz="1700" u="heavy" dirty="0">
                <a:uFill>
                  <a:solidFill>
                    <a:srgbClr val="EB7B2F"/>
                  </a:solidFill>
                </a:uFill>
                <a:latin typeface="Arial Black"/>
                <a:cs typeface="Arial Black"/>
              </a:rPr>
              <a:t>	</a:t>
            </a:r>
            <a:r>
              <a:rPr sz="1700" u="heavy" spc="-10" dirty="0">
                <a:uFill>
                  <a:solidFill>
                    <a:srgbClr val="EB7B2F"/>
                  </a:solidFill>
                </a:uFill>
                <a:latin typeface="Arial Black"/>
                <a:cs typeface="Arial Black"/>
              </a:rPr>
              <a:t>INVESTMENT</a:t>
            </a:r>
            <a:r>
              <a:rPr sz="1700" u="heavy" dirty="0">
                <a:uFill>
                  <a:solidFill>
                    <a:srgbClr val="EB7B2F"/>
                  </a:solidFill>
                </a:uFill>
                <a:latin typeface="Arial Black"/>
                <a:cs typeface="Arial Black"/>
              </a:rPr>
              <a:t>	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00455"/>
            <a:ext cx="6388100" cy="3019425"/>
            <a:chOff x="0" y="600455"/>
            <a:chExt cx="6388100" cy="30194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5922" y="608710"/>
              <a:ext cx="539241" cy="4693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6894" y="600455"/>
              <a:ext cx="348043" cy="3840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965580"/>
              <a:ext cx="6388100" cy="360045"/>
            </a:xfrm>
            <a:custGeom>
              <a:avLst/>
              <a:gdLst/>
              <a:ahLst/>
              <a:cxnLst/>
              <a:rect l="l" t="t" r="r" b="b"/>
              <a:pathLst>
                <a:path w="6388100" h="360044">
                  <a:moveTo>
                    <a:pt x="6388100" y="126"/>
                  </a:moveTo>
                  <a:lnTo>
                    <a:pt x="0" y="0"/>
                  </a:lnTo>
                  <a:lnTo>
                    <a:pt x="0" y="360044"/>
                  </a:lnTo>
                  <a:lnTo>
                    <a:pt x="6388100" y="360044"/>
                  </a:lnTo>
                  <a:lnTo>
                    <a:pt x="6388100" y="126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363725"/>
              <a:ext cx="6388100" cy="509270"/>
            </a:xfrm>
            <a:custGeom>
              <a:avLst/>
              <a:gdLst/>
              <a:ahLst/>
              <a:cxnLst/>
              <a:rect l="l" t="t" r="r" b="b"/>
              <a:pathLst>
                <a:path w="6388100" h="509269">
                  <a:moveTo>
                    <a:pt x="6388100" y="0"/>
                  </a:moveTo>
                  <a:lnTo>
                    <a:pt x="0" y="0"/>
                  </a:lnTo>
                  <a:lnTo>
                    <a:pt x="0" y="508888"/>
                  </a:lnTo>
                  <a:lnTo>
                    <a:pt x="6388100" y="508888"/>
                  </a:lnTo>
                  <a:lnTo>
                    <a:pt x="638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872614"/>
              <a:ext cx="6388100" cy="379095"/>
            </a:xfrm>
            <a:custGeom>
              <a:avLst/>
              <a:gdLst/>
              <a:ahLst/>
              <a:cxnLst/>
              <a:rect l="l" t="t" r="r" b="b"/>
              <a:pathLst>
                <a:path w="6388100" h="379094">
                  <a:moveTo>
                    <a:pt x="6388100" y="0"/>
                  </a:moveTo>
                  <a:lnTo>
                    <a:pt x="0" y="0"/>
                  </a:lnTo>
                  <a:lnTo>
                    <a:pt x="0" y="378968"/>
                  </a:lnTo>
                  <a:lnTo>
                    <a:pt x="6388100" y="378968"/>
                  </a:lnTo>
                  <a:lnTo>
                    <a:pt x="6388100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251582"/>
              <a:ext cx="6388100" cy="379095"/>
            </a:xfrm>
            <a:custGeom>
              <a:avLst/>
              <a:gdLst/>
              <a:ahLst/>
              <a:cxnLst/>
              <a:rect l="l" t="t" r="r" b="b"/>
              <a:pathLst>
                <a:path w="6388100" h="379094">
                  <a:moveTo>
                    <a:pt x="6388100" y="0"/>
                  </a:moveTo>
                  <a:lnTo>
                    <a:pt x="0" y="0"/>
                  </a:lnTo>
                  <a:lnTo>
                    <a:pt x="0" y="379031"/>
                  </a:lnTo>
                  <a:lnTo>
                    <a:pt x="6388100" y="379031"/>
                  </a:lnTo>
                  <a:lnTo>
                    <a:pt x="638810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2630614"/>
              <a:ext cx="6388100" cy="989330"/>
            </a:xfrm>
            <a:custGeom>
              <a:avLst/>
              <a:gdLst/>
              <a:ahLst/>
              <a:cxnLst/>
              <a:rect l="l" t="t" r="r" b="b"/>
              <a:pathLst>
                <a:path w="6388100" h="989329">
                  <a:moveTo>
                    <a:pt x="6388100" y="0"/>
                  </a:moveTo>
                  <a:lnTo>
                    <a:pt x="0" y="0"/>
                  </a:lnTo>
                  <a:lnTo>
                    <a:pt x="0" y="988885"/>
                  </a:lnTo>
                  <a:lnTo>
                    <a:pt x="6388100" y="988885"/>
                  </a:lnTo>
                  <a:lnTo>
                    <a:pt x="6388100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58849"/>
              <a:ext cx="6388100" cy="2660650"/>
            </a:xfrm>
            <a:custGeom>
              <a:avLst/>
              <a:gdLst/>
              <a:ahLst/>
              <a:cxnLst/>
              <a:rect l="l" t="t" r="r" b="b"/>
              <a:pathLst>
                <a:path w="6388100" h="2660650">
                  <a:moveTo>
                    <a:pt x="1714627" y="1678114"/>
                  </a:moveTo>
                  <a:lnTo>
                    <a:pt x="1701927" y="1678114"/>
                  </a:lnTo>
                  <a:lnTo>
                    <a:pt x="1701927" y="2660650"/>
                  </a:lnTo>
                  <a:lnTo>
                    <a:pt x="1714627" y="2660650"/>
                  </a:lnTo>
                  <a:lnTo>
                    <a:pt x="1714627" y="1678114"/>
                  </a:lnTo>
                  <a:close/>
                </a:path>
                <a:path w="6388100" h="2660650">
                  <a:moveTo>
                    <a:pt x="3231642" y="1678114"/>
                  </a:moveTo>
                  <a:lnTo>
                    <a:pt x="3218942" y="1678114"/>
                  </a:lnTo>
                  <a:lnTo>
                    <a:pt x="3218942" y="2660650"/>
                  </a:lnTo>
                  <a:lnTo>
                    <a:pt x="3231642" y="2660650"/>
                  </a:lnTo>
                  <a:lnTo>
                    <a:pt x="3231642" y="1678114"/>
                  </a:lnTo>
                  <a:close/>
                </a:path>
                <a:path w="6388100" h="2660650">
                  <a:moveTo>
                    <a:pt x="4748657" y="1678114"/>
                  </a:moveTo>
                  <a:lnTo>
                    <a:pt x="4735957" y="1678114"/>
                  </a:lnTo>
                  <a:lnTo>
                    <a:pt x="4735957" y="2660650"/>
                  </a:lnTo>
                  <a:lnTo>
                    <a:pt x="4748657" y="2660650"/>
                  </a:lnTo>
                  <a:lnTo>
                    <a:pt x="4748657" y="1678114"/>
                  </a:lnTo>
                  <a:close/>
                </a:path>
                <a:path w="6388100" h="2660650">
                  <a:moveTo>
                    <a:pt x="6388100" y="0"/>
                  </a:moveTo>
                  <a:lnTo>
                    <a:pt x="6381750" y="0"/>
                  </a:lnTo>
                  <a:lnTo>
                    <a:pt x="6381750" y="12700"/>
                  </a:lnTo>
                  <a:lnTo>
                    <a:pt x="6381750" y="367030"/>
                  </a:lnTo>
                  <a:lnTo>
                    <a:pt x="6381750" y="1664970"/>
                  </a:lnTo>
                  <a:lnTo>
                    <a:pt x="4748657" y="1664970"/>
                  </a:lnTo>
                  <a:lnTo>
                    <a:pt x="4748657" y="1299210"/>
                  </a:lnTo>
                  <a:lnTo>
                    <a:pt x="6381750" y="1299210"/>
                  </a:lnTo>
                  <a:lnTo>
                    <a:pt x="6381750" y="1286510"/>
                  </a:lnTo>
                  <a:lnTo>
                    <a:pt x="4748657" y="1286510"/>
                  </a:lnTo>
                  <a:lnTo>
                    <a:pt x="4748657" y="920750"/>
                  </a:lnTo>
                  <a:lnTo>
                    <a:pt x="6381750" y="920750"/>
                  </a:lnTo>
                  <a:lnTo>
                    <a:pt x="6381750" y="908050"/>
                  </a:lnTo>
                  <a:lnTo>
                    <a:pt x="4748657" y="908050"/>
                  </a:lnTo>
                  <a:lnTo>
                    <a:pt x="4748657" y="405130"/>
                  </a:lnTo>
                  <a:lnTo>
                    <a:pt x="6381750" y="405130"/>
                  </a:lnTo>
                  <a:lnTo>
                    <a:pt x="6381750" y="367030"/>
                  </a:lnTo>
                  <a:lnTo>
                    <a:pt x="4748657" y="367030"/>
                  </a:lnTo>
                  <a:lnTo>
                    <a:pt x="4748657" y="12700"/>
                  </a:lnTo>
                  <a:lnTo>
                    <a:pt x="6381750" y="12700"/>
                  </a:lnTo>
                  <a:lnTo>
                    <a:pt x="6381750" y="0"/>
                  </a:lnTo>
                  <a:lnTo>
                    <a:pt x="4735957" y="0"/>
                  </a:lnTo>
                  <a:lnTo>
                    <a:pt x="4735957" y="12700"/>
                  </a:lnTo>
                  <a:lnTo>
                    <a:pt x="4735957" y="367030"/>
                  </a:lnTo>
                  <a:lnTo>
                    <a:pt x="4735957" y="1664970"/>
                  </a:lnTo>
                  <a:lnTo>
                    <a:pt x="3231642" y="1664970"/>
                  </a:lnTo>
                  <a:lnTo>
                    <a:pt x="3231642" y="1299210"/>
                  </a:lnTo>
                  <a:lnTo>
                    <a:pt x="4735957" y="1299210"/>
                  </a:lnTo>
                  <a:lnTo>
                    <a:pt x="4735957" y="1286510"/>
                  </a:lnTo>
                  <a:lnTo>
                    <a:pt x="3231642" y="1286510"/>
                  </a:lnTo>
                  <a:lnTo>
                    <a:pt x="3231642" y="920750"/>
                  </a:lnTo>
                  <a:lnTo>
                    <a:pt x="4735957" y="920750"/>
                  </a:lnTo>
                  <a:lnTo>
                    <a:pt x="4735957" y="908050"/>
                  </a:lnTo>
                  <a:lnTo>
                    <a:pt x="3231642" y="908050"/>
                  </a:lnTo>
                  <a:lnTo>
                    <a:pt x="3231642" y="405130"/>
                  </a:lnTo>
                  <a:lnTo>
                    <a:pt x="4735957" y="405130"/>
                  </a:lnTo>
                  <a:lnTo>
                    <a:pt x="4735957" y="367030"/>
                  </a:lnTo>
                  <a:lnTo>
                    <a:pt x="3231642" y="367030"/>
                  </a:lnTo>
                  <a:lnTo>
                    <a:pt x="3231642" y="12700"/>
                  </a:lnTo>
                  <a:lnTo>
                    <a:pt x="4735957" y="12700"/>
                  </a:lnTo>
                  <a:lnTo>
                    <a:pt x="4735957" y="0"/>
                  </a:lnTo>
                  <a:lnTo>
                    <a:pt x="3218942" y="0"/>
                  </a:lnTo>
                  <a:lnTo>
                    <a:pt x="3218942" y="381"/>
                  </a:lnTo>
                  <a:lnTo>
                    <a:pt x="3218942" y="13081"/>
                  </a:lnTo>
                  <a:lnTo>
                    <a:pt x="3218942" y="1664970"/>
                  </a:lnTo>
                  <a:lnTo>
                    <a:pt x="1714627" y="1664970"/>
                  </a:lnTo>
                  <a:lnTo>
                    <a:pt x="1714627" y="1299210"/>
                  </a:lnTo>
                  <a:lnTo>
                    <a:pt x="3218942" y="1299210"/>
                  </a:lnTo>
                  <a:lnTo>
                    <a:pt x="3218942" y="1286510"/>
                  </a:lnTo>
                  <a:lnTo>
                    <a:pt x="1714627" y="1286510"/>
                  </a:lnTo>
                  <a:lnTo>
                    <a:pt x="1714627" y="920115"/>
                  </a:lnTo>
                  <a:lnTo>
                    <a:pt x="3218942" y="920115"/>
                  </a:lnTo>
                  <a:lnTo>
                    <a:pt x="3218942" y="907415"/>
                  </a:lnTo>
                  <a:lnTo>
                    <a:pt x="1714627" y="907415"/>
                  </a:lnTo>
                  <a:lnTo>
                    <a:pt x="1714627" y="404876"/>
                  </a:lnTo>
                  <a:lnTo>
                    <a:pt x="3218942" y="404876"/>
                  </a:lnTo>
                  <a:lnTo>
                    <a:pt x="3218942" y="366776"/>
                  </a:lnTo>
                  <a:lnTo>
                    <a:pt x="1714627" y="366776"/>
                  </a:lnTo>
                  <a:lnTo>
                    <a:pt x="1714627" y="13081"/>
                  </a:lnTo>
                  <a:lnTo>
                    <a:pt x="3218942" y="13081"/>
                  </a:lnTo>
                  <a:lnTo>
                    <a:pt x="3218942" y="381"/>
                  </a:lnTo>
                  <a:lnTo>
                    <a:pt x="0" y="381"/>
                  </a:lnTo>
                  <a:lnTo>
                    <a:pt x="0" y="13081"/>
                  </a:lnTo>
                  <a:lnTo>
                    <a:pt x="1701927" y="13081"/>
                  </a:lnTo>
                  <a:lnTo>
                    <a:pt x="1701927" y="366776"/>
                  </a:lnTo>
                  <a:lnTo>
                    <a:pt x="0" y="366776"/>
                  </a:lnTo>
                  <a:lnTo>
                    <a:pt x="0" y="404876"/>
                  </a:lnTo>
                  <a:lnTo>
                    <a:pt x="1701927" y="404876"/>
                  </a:lnTo>
                  <a:lnTo>
                    <a:pt x="1701927" y="907415"/>
                  </a:lnTo>
                  <a:lnTo>
                    <a:pt x="0" y="907415"/>
                  </a:lnTo>
                  <a:lnTo>
                    <a:pt x="0" y="920115"/>
                  </a:lnTo>
                  <a:lnTo>
                    <a:pt x="1701927" y="920115"/>
                  </a:lnTo>
                  <a:lnTo>
                    <a:pt x="1701927" y="1286510"/>
                  </a:lnTo>
                  <a:lnTo>
                    <a:pt x="0" y="1286510"/>
                  </a:lnTo>
                  <a:lnTo>
                    <a:pt x="0" y="1299210"/>
                  </a:lnTo>
                  <a:lnTo>
                    <a:pt x="1701927" y="1299210"/>
                  </a:lnTo>
                  <a:lnTo>
                    <a:pt x="1701927" y="1664970"/>
                  </a:lnTo>
                  <a:lnTo>
                    <a:pt x="0" y="1664970"/>
                  </a:lnTo>
                  <a:lnTo>
                    <a:pt x="0" y="1677670"/>
                  </a:lnTo>
                  <a:lnTo>
                    <a:pt x="6381750" y="1677670"/>
                  </a:lnTo>
                  <a:lnTo>
                    <a:pt x="6381750" y="2660650"/>
                  </a:lnTo>
                  <a:lnTo>
                    <a:pt x="6388100" y="2660650"/>
                  </a:lnTo>
                  <a:lnTo>
                    <a:pt x="6388100" y="1677670"/>
                  </a:lnTo>
                  <a:lnTo>
                    <a:pt x="6388100" y="1664970"/>
                  </a:lnTo>
                  <a:lnTo>
                    <a:pt x="638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235835" y="960577"/>
            <a:ext cx="2005964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3195" algn="l"/>
              </a:tabLst>
            </a:pPr>
            <a:r>
              <a:rPr sz="1100" b="1" spc="-20" dirty="0">
                <a:latin typeface="Tahoma"/>
                <a:cs typeface="Tahoma"/>
              </a:rPr>
              <a:t>Soya</a:t>
            </a:r>
            <a:r>
              <a:rPr sz="1100" b="1" dirty="0">
                <a:latin typeface="Tahoma"/>
                <a:cs typeface="Tahoma"/>
              </a:rPr>
              <a:t>	</a:t>
            </a:r>
            <a:r>
              <a:rPr sz="1100" b="1" spc="-35" dirty="0">
                <a:latin typeface="Tahoma"/>
                <a:cs typeface="Tahoma"/>
              </a:rPr>
              <a:t>Palm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Oil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b="1" spc="-10" dirty="0">
                <a:latin typeface="Tahoma"/>
                <a:cs typeface="Tahoma"/>
              </a:rPr>
              <a:t>beans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49088" y="960577"/>
            <a:ext cx="4216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Tahoma"/>
                <a:cs typeface="Tahoma"/>
              </a:rPr>
              <a:t>Maize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838" y="1342390"/>
            <a:ext cx="6591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30" dirty="0">
                <a:latin typeface="Tahoma"/>
                <a:cs typeface="Tahoma"/>
              </a:rPr>
              <a:t>Objective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18557" y="1354581"/>
            <a:ext cx="9486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Tahoma"/>
                <a:cs typeface="Tahoma"/>
              </a:rPr>
              <a:t>Increase</a:t>
            </a:r>
            <a:r>
              <a:rPr sz="1100" spc="-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export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838" y="1870075"/>
            <a:ext cx="13195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0" dirty="0">
                <a:latin typeface="Tahoma"/>
                <a:cs typeface="Tahoma"/>
              </a:rPr>
              <a:t>Current</a:t>
            </a:r>
            <a:r>
              <a:rPr sz="1100" b="1" spc="-50" dirty="0">
                <a:latin typeface="Tahoma"/>
                <a:cs typeface="Tahoma"/>
              </a:rPr>
              <a:t> </a:t>
            </a:r>
            <a:r>
              <a:rPr sz="1100" b="1" spc="-10" dirty="0">
                <a:latin typeface="Tahoma"/>
                <a:cs typeface="Tahoma"/>
              </a:rPr>
              <a:t>Production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03952" y="1870075"/>
            <a:ext cx="9080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Tahoma"/>
                <a:cs typeface="Tahoma"/>
              </a:rPr>
              <a:t>10,719,000</a:t>
            </a:r>
            <a:r>
              <a:rPr sz="1100" spc="-25" dirty="0">
                <a:latin typeface="Tahoma"/>
                <a:cs typeface="Tahoma"/>
              </a:rPr>
              <a:t> MT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838" y="2260498"/>
            <a:ext cx="1419225" cy="3587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sz="1100" b="1" spc="-35" dirty="0">
                <a:latin typeface="Tahoma"/>
                <a:cs typeface="Tahoma"/>
              </a:rPr>
              <a:t>Target</a:t>
            </a:r>
            <a:r>
              <a:rPr sz="1100" b="1" spc="-5" dirty="0">
                <a:latin typeface="Tahoma"/>
                <a:cs typeface="Tahoma"/>
              </a:rPr>
              <a:t> </a:t>
            </a:r>
            <a:r>
              <a:rPr sz="1100" b="1" spc="-40" dirty="0">
                <a:latin typeface="Tahoma"/>
                <a:cs typeface="Tahoma"/>
              </a:rPr>
              <a:t>Production</a:t>
            </a:r>
            <a:r>
              <a:rPr sz="1100" b="1" spc="-80" dirty="0">
                <a:latin typeface="Tahoma"/>
                <a:cs typeface="Tahoma"/>
              </a:rPr>
              <a:t> </a:t>
            </a:r>
            <a:r>
              <a:rPr sz="1100" b="1" spc="-25" dirty="0">
                <a:latin typeface="Tahoma"/>
                <a:cs typeface="Tahoma"/>
              </a:rPr>
              <a:t>by </a:t>
            </a:r>
            <a:r>
              <a:rPr sz="1100" b="1" spc="-20" dirty="0">
                <a:latin typeface="Tahoma"/>
                <a:cs typeface="Tahoma"/>
              </a:rPr>
              <a:t>2030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2726" y="1359534"/>
            <a:ext cx="2959100" cy="1079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10"/>
              </a:lnSpc>
              <a:spcBef>
                <a:spcPts val="100"/>
              </a:spcBef>
            </a:pPr>
            <a:r>
              <a:rPr sz="1100" spc="-40" dirty="0">
                <a:latin typeface="Tahoma"/>
                <a:cs typeface="Tahoma"/>
              </a:rPr>
              <a:t>Increase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production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(%)</a:t>
            </a:r>
            <a:r>
              <a:rPr sz="1100" spc="320" dirty="0">
                <a:latin typeface="Tahoma"/>
                <a:cs typeface="Tahoma"/>
              </a:rPr>
              <a:t> </a:t>
            </a:r>
            <a:r>
              <a:rPr sz="1650" spc="-60" baseline="5050" dirty="0">
                <a:latin typeface="Tahoma"/>
                <a:cs typeface="Tahoma"/>
              </a:rPr>
              <a:t>Increase</a:t>
            </a:r>
            <a:r>
              <a:rPr sz="1650" spc="-52" baseline="5050" dirty="0">
                <a:latin typeface="Tahoma"/>
                <a:cs typeface="Tahoma"/>
              </a:rPr>
              <a:t> </a:t>
            </a:r>
            <a:r>
              <a:rPr sz="1650" spc="-60" baseline="5050" dirty="0">
                <a:latin typeface="Tahoma"/>
                <a:cs typeface="Tahoma"/>
              </a:rPr>
              <a:t>production</a:t>
            </a:r>
            <a:r>
              <a:rPr sz="1650" spc="-52" baseline="5050" dirty="0">
                <a:latin typeface="Tahoma"/>
                <a:cs typeface="Tahoma"/>
              </a:rPr>
              <a:t> </a:t>
            </a:r>
            <a:r>
              <a:rPr sz="1650" spc="-37" baseline="5050" dirty="0">
                <a:latin typeface="Tahoma"/>
                <a:cs typeface="Tahoma"/>
              </a:rPr>
              <a:t>(%)</a:t>
            </a:r>
            <a:endParaRPr sz="1650" baseline="5050">
              <a:latin typeface="Tahoma"/>
              <a:cs typeface="Tahoma"/>
            </a:endParaRPr>
          </a:p>
          <a:p>
            <a:pPr marL="46355" algn="ctr">
              <a:lnSpc>
                <a:spcPts val="1310"/>
              </a:lnSpc>
              <a:tabLst>
                <a:tab pos="1563370" algn="l"/>
              </a:tabLst>
            </a:pPr>
            <a:r>
              <a:rPr sz="1100" spc="-35" dirty="0">
                <a:latin typeface="Tahoma"/>
                <a:cs typeface="Tahoma"/>
              </a:rPr>
              <a:t>from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24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to</a:t>
            </a:r>
            <a:r>
              <a:rPr sz="1100" spc="-8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76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650" spc="-44" baseline="5050" dirty="0">
                <a:latin typeface="Tahoma"/>
                <a:cs typeface="Tahoma"/>
              </a:rPr>
              <a:t>from</a:t>
            </a:r>
            <a:r>
              <a:rPr sz="1650" spc="-127" baseline="5050" dirty="0">
                <a:latin typeface="Tahoma"/>
                <a:cs typeface="Tahoma"/>
              </a:rPr>
              <a:t> </a:t>
            </a:r>
            <a:r>
              <a:rPr sz="1650" spc="-15" baseline="5050" dirty="0">
                <a:latin typeface="Tahoma"/>
                <a:cs typeface="Tahoma"/>
              </a:rPr>
              <a:t>16</a:t>
            </a:r>
            <a:r>
              <a:rPr sz="1650" spc="-89" baseline="5050" dirty="0">
                <a:latin typeface="Tahoma"/>
                <a:cs typeface="Tahoma"/>
              </a:rPr>
              <a:t> </a:t>
            </a:r>
            <a:r>
              <a:rPr sz="1650" spc="-15" baseline="5050" dirty="0">
                <a:latin typeface="Tahoma"/>
                <a:cs typeface="Tahoma"/>
              </a:rPr>
              <a:t>to</a:t>
            </a:r>
            <a:r>
              <a:rPr sz="1650" spc="-104" baseline="5050" dirty="0">
                <a:latin typeface="Tahoma"/>
                <a:cs typeface="Tahoma"/>
              </a:rPr>
              <a:t> </a:t>
            </a:r>
            <a:r>
              <a:rPr sz="1650" spc="-37" baseline="5050" dirty="0">
                <a:latin typeface="Tahoma"/>
                <a:cs typeface="Tahoma"/>
              </a:rPr>
              <a:t>84</a:t>
            </a:r>
            <a:endParaRPr sz="1650" baseline="5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100">
              <a:latin typeface="Tahoma"/>
              <a:cs typeface="Tahoma"/>
            </a:endParaRPr>
          </a:p>
          <a:p>
            <a:pPr marL="364490">
              <a:lnSpc>
                <a:spcPct val="100000"/>
              </a:lnSpc>
              <a:spcBef>
                <a:spcPts val="5"/>
              </a:spcBef>
              <a:tabLst>
                <a:tab pos="1880870" algn="l"/>
              </a:tabLst>
            </a:pPr>
            <a:r>
              <a:rPr sz="1100" spc="-35" dirty="0">
                <a:latin typeface="Tahoma"/>
                <a:cs typeface="Tahoma"/>
              </a:rPr>
              <a:t>48,000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MT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30" dirty="0">
                <a:latin typeface="Tahoma"/>
                <a:cs typeface="Tahoma"/>
              </a:rPr>
              <a:t>51,834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MT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100">
              <a:latin typeface="Tahoma"/>
              <a:cs typeface="Tahoma"/>
            </a:endParaRPr>
          </a:p>
          <a:p>
            <a:pPr marL="307975">
              <a:lnSpc>
                <a:spcPct val="100000"/>
              </a:lnSpc>
              <a:tabLst>
                <a:tab pos="1824355" algn="l"/>
              </a:tabLst>
            </a:pPr>
            <a:r>
              <a:rPr sz="1100" spc="-35" dirty="0">
                <a:latin typeface="Tahoma"/>
                <a:cs typeface="Tahoma"/>
              </a:rPr>
              <a:t>500,000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MT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35" dirty="0">
                <a:latin typeface="Tahoma"/>
                <a:cs typeface="Tahoma"/>
              </a:rPr>
              <a:t>1,000,000</a:t>
            </a:r>
            <a:r>
              <a:rPr sz="1100" spc="-30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MT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03952" y="2248306"/>
            <a:ext cx="9036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latin typeface="Tahoma"/>
                <a:cs typeface="Tahoma"/>
              </a:rPr>
              <a:t>18,772,000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MT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838" y="2641193"/>
            <a:ext cx="1436370" cy="359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310"/>
              </a:lnSpc>
              <a:spcBef>
                <a:spcPts val="105"/>
              </a:spcBef>
            </a:pPr>
            <a:r>
              <a:rPr sz="1100" b="1" spc="-40" dirty="0">
                <a:latin typeface="Tahoma"/>
                <a:cs typeface="Tahoma"/>
              </a:rPr>
              <a:t>Potential</a:t>
            </a:r>
            <a:r>
              <a:rPr sz="1100" b="1" spc="-15" dirty="0">
                <a:latin typeface="Tahoma"/>
                <a:cs typeface="Tahoma"/>
              </a:rPr>
              <a:t> </a:t>
            </a:r>
            <a:r>
              <a:rPr sz="1100" b="1" spc="-30" dirty="0">
                <a:latin typeface="Tahoma"/>
                <a:cs typeface="Tahoma"/>
              </a:rPr>
              <a:t>Investment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1310"/>
              </a:lnSpc>
            </a:pPr>
            <a:r>
              <a:rPr sz="1100" b="1" spc="-10" dirty="0">
                <a:latin typeface="Tahoma"/>
                <a:cs typeface="Tahoma"/>
              </a:rPr>
              <a:t>Areas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43582" y="2641193"/>
            <a:ext cx="1257300" cy="5238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25"/>
              </a:spcBef>
            </a:pPr>
            <a:r>
              <a:rPr sz="1100" spc="-45" dirty="0">
                <a:latin typeface="Tahoma"/>
                <a:cs typeface="Tahoma"/>
              </a:rPr>
              <a:t>Partnership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scaling </a:t>
            </a:r>
            <a:r>
              <a:rPr sz="1100" dirty="0">
                <a:latin typeface="Tahoma"/>
                <a:cs typeface="Tahoma"/>
              </a:rPr>
              <a:t>up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production </a:t>
            </a:r>
            <a:r>
              <a:rPr sz="1100" spc="-50" dirty="0">
                <a:latin typeface="Tahoma"/>
                <a:cs typeface="Tahoma"/>
              </a:rPr>
              <a:t>&amp; </a:t>
            </a:r>
            <a:r>
              <a:rPr sz="1100" spc="-10" dirty="0">
                <a:latin typeface="Tahoma"/>
                <a:cs typeface="Tahoma"/>
              </a:rPr>
              <a:t>processing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61105" y="2641193"/>
            <a:ext cx="1257300" cy="5238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25"/>
              </a:spcBef>
            </a:pPr>
            <a:r>
              <a:rPr sz="1100" spc="-45" dirty="0">
                <a:latin typeface="Tahoma"/>
                <a:cs typeface="Tahoma"/>
              </a:rPr>
              <a:t>Partnership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</a:t>
            </a:r>
            <a:r>
              <a:rPr sz="1100" spc="4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scaling </a:t>
            </a:r>
            <a:r>
              <a:rPr sz="1100" dirty="0">
                <a:latin typeface="Tahoma"/>
                <a:cs typeface="Tahoma"/>
              </a:rPr>
              <a:t>up</a:t>
            </a:r>
            <a:r>
              <a:rPr sz="1100" spc="-65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production </a:t>
            </a:r>
            <a:r>
              <a:rPr sz="1100" spc="-50" dirty="0">
                <a:latin typeface="Tahoma"/>
                <a:cs typeface="Tahoma"/>
              </a:rPr>
              <a:t>&amp; </a:t>
            </a:r>
            <a:r>
              <a:rPr sz="1100" spc="-10" dirty="0">
                <a:latin typeface="Tahoma"/>
                <a:cs typeface="Tahoma"/>
              </a:rPr>
              <a:t>processing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78755" y="2641193"/>
            <a:ext cx="1450975" cy="359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310"/>
              </a:lnSpc>
              <a:spcBef>
                <a:spcPts val="105"/>
              </a:spcBef>
            </a:pPr>
            <a:r>
              <a:rPr sz="1100" spc="-40" dirty="0">
                <a:latin typeface="Tahoma"/>
                <a:cs typeface="Tahoma"/>
              </a:rPr>
              <a:t>Partnership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</a:t>
            </a:r>
            <a:r>
              <a:rPr sz="1100" spc="-5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scaling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up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1310"/>
              </a:lnSpc>
            </a:pPr>
            <a:r>
              <a:rPr sz="1100" spc="-40" dirty="0">
                <a:latin typeface="Tahoma"/>
                <a:cs typeface="Tahoma"/>
              </a:rPr>
              <a:t>production</a:t>
            </a:r>
            <a:r>
              <a:rPr sz="1100" spc="-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&amp;</a:t>
            </a:r>
            <a:r>
              <a:rPr sz="1100" spc="-5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export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66942" y="3131007"/>
            <a:ext cx="381000" cy="388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Tahoma"/>
                <a:cs typeface="Tahoma"/>
              </a:rPr>
              <a:t>*by </a:t>
            </a:r>
            <a:r>
              <a:rPr sz="700" spc="-20" dirty="0">
                <a:latin typeface="Tahoma"/>
                <a:cs typeface="Tahoma"/>
              </a:rPr>
              <a:t>2030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700">
              <a:latin typeface="Tahoma"/>
              <a:cs typeface="Tahoma"/>
            </a:endParaRPr>
          </a:p>
          <a:p>
            <a:pPr marL="19685" algn="ctr">
              <a:lnSpc>
                <a:spcPct val="100000"/>
              </a:lnSpc>
            </a:pPr>
            <a:r>
              <a:rPr sz="900" b="1" spc="-25" dirty="0">
                <a:solidFill>
                  <a:srgbClr val="868686"/>
                </a:solidFill>
                <a:latin typeface="Tahoma"/>
                <a:cs typeface="Tahoma"/>
              </a:rPr>
              <a:t>06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837301" y="3361232"/>
            <a:ext cx="241935" cy="157480"/>
          </a:xfrm>
          <a:custGeom>
            <a:avLst/>
            <a:gdLst/>
            <a:ahLst/>
            <a:cxnLst/>
            <a:rect l="l" t="t" r="r" b="b"/>
            <a:pathLst>
              <a:path w="241935" h="157479">
                <a:moveTo>
                  <a:pt x="241693" y="0"/>
                </a:moveTo>
                <a:lnTo>
                  <a:pt x="0" y="0"/>
                </a:lnTo>
                <a:lnTo>
                  <a:pt x="0" y="157099"/>
                </a:lnTo>
                <a:lnTo>
                  <a:pt x="241693" y="157099"/>
                </a:lnTo>
                <a:lnTo>
                  <a:pt x="241693" y="0"/>
                </a:lnTo>
                <a:close/>
              </a:path>
            </a:pathLst>
          </a:custGeom>
          <a:solidFill>
            <a:srgbClr val="F0F3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3226" y="590486"/>
            <a:ext cx="429094" cy="3687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466"/>
            <a:ext cx="6388099" cy="35942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273" y="51307"/>
            <a:ext cx="4844415" cy="538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2384" algn="r">
              <a:lnSpc>
                <a:spcPts val="2014"/>
              </a:lnSpc>
              <a:spcBef>
                <a:spcPts val="105"/>
              </a:spcBef>
            </a:pPr>
            <a:r>
              <a:rPr sz="1700" b="1" spc="-35" dirty="0">
                <a:solidFill>
                  <a:srgbClr val="FFFFFF"/>
                </a:solidFill>
                <a:latin typeface="Tahoma"/>
                <a:cs typeface="Tahoma"/>
              </a:rPr>
              <a:t>POTENTIAL</a:t>
            </a:r>
            <a:r>
              <a:rPr sz="1700" b="1" spc="-45" dirty="0">
                <a:solidFill>
                  <a:srgbClr val="FFFFFF"/>
                </a:solidFill>
                <a:latin typeface="Tahoma"/>
                <a:cs typeface="Tahoma"/>
              </a:rPr>
              <a:t> PRODUCTIVITY</a:t>
            </a:r>
            <a:r>
              <a:rPr sz="1700" b="1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ahoma"/>
                <a:cs typeface="Tahoma"/>
              </a:rPr>
              <a:t>AREAS</a:t>
            </a:r>
            <a:r>
              <a:rPr sz="17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endParaRPr sz="1700">
              <a:latin typeface="Tahoma"/>
              <a:cs typeface="Tahoma"/>
            </a:endParaRPr>
          </a:p>
          <a:p>
            <a:pPr marR="5080" algn="r">
              <a:lnSpc>
                <a:spcPts val="2014"/>
              </a:lnSpc>
              <a:tabLst>
                <a:tab pos="1289050" algn="l"/>
                <a:tab pos="4818380" algn="l"/>
              </a:tabLst>
            </a:pPr>
            <a:r>
              <a:rPr sz="1700" b="1" u="heavy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	</a:t>
            </a:r>
            <a:r>
              <a:rPr sz="1700" b="1" u="heavy" spc="-30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TRADE</a:t>
            </a:r>
            <a:r>
              <a:rPr sz="1700" b="1" u="heavy" spc="-100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 </a:t>
            </a:r>
            <a:r>
              <a:rPr sz="1700" b="1" u="heavy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AND</a:t>
            </a:r>
            <a:r>
              <a:rPr sz="1700" b="1" u="heavy" spc="-95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 </a:t>
            </a:r>
            <a:r>
              <a:rPr sz="1700" b="1" u="heavy" spc="-10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INVESTMENT</a:t>
            </a:r>
            <a:r>
              <a:rPr sz="1700" b="1" u="heavy" dirty="0">
                <a:solidFill>
                  <a:srgbClr val="FFFFFF"/>
                </a:solidFill>
                <a:uFill>
                  <a:solidFill>
                    <a:srgbClr val="EB7B2F"/>
                  </a:solidFill>
                </a:uFill>
                <a:latin typeface="Tahoma"/>
                <a:cs typeface="Tahoma"/>
              </a:rPr>
              <a:t>	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3359" y="1024125"/>
            <a:ext cx="6160135" cy="2524125"/>
            <a:chOff x="213359" y="1024125"/>
            <a:chExt cx="6160135" cy="25241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59" y="1024125"/>
              <a:ext cx="6160008" cy="25237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999" y="1041400"/>
              <a:ext cx="6070600" cy="24384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707003" y="1904677"/>
            <a:ext cx="619125" cy="16954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100" spc="-30" dirty="0">
                <a:latin typeface="Tahoma"/>
                <a:cs typeface="Tahoma"/>
              </a:rPr>
              <a:t>49,880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65" dirty="0">
                <a:latin typeface="Tahoma"/>
                <a:cs typeface="Tahoma"/>
              </a:rPr>
              <a:t>MT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82872" y="1925027"/>
            <a:ext cx="676910" cy="153670"/>
          </a:xfrm>
          <a:custGeom>
            <a:avLst/>
            <a:gdLst/>
            <a:ahLst/>
            <a:cxnLst/>
            <a:rect l="l" t="t" r="r" b="b"/>
            <a:pathLst>
              <a:path w="676910" h="153669">
                <a:moveTo>
                  <a:pt x="676732" y="0"/>
                </a:moveTo>
                <a:lnTo>
                  <a:pt x="0" y="0"/>
                </a:lnTo>
                <a:lnTo>
                  <a:pt x="0" y="153073"/>
                </a:lnTo>
                <a:lnTo>
                  <a:pt x="676732" y="153073"/>
                </a:lnTo>
                <a:lnTo>
                  <a:pt x="676732" y="0"/>
                </a:lnTo>
                <a:close/>
              </a:path>
            </a:pathLst>
          </a:custGeom>
          <a:solidFill>
            <a:srgbClr val="E9E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080864"/>
              </p:ext>
            </p:extLst>
          </p:nvPr>
        </p:nvGraphicFramePr>
        <p:xfrm>
          <a:off x="245224" y="1031938"/>
          <a:ext cx="6054724" cy="24295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6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4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0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F9F9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b="1" spc="-10" dirty="0">
                          <a:latin typeface="Tahoma"/>
                          <a:cs typeface="Tahoma"/>
                        </a:rPr>
                        <a:t>Fertilizer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3335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b="1" spc="-20" dirty="0">
                          <a:latin typeface="Tahoma"/>
                          <a:cs typeface="Tahoma"/>
                        </a:rPr>
                        <a:t>Seed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3335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b="1" spc="-10" dirty="0">
                          <a:latin typeface="Tahoma"/>
                          <a:cs typeface="Tahoma"/>
                        </a:rPr>
                        <a:t>Irrigation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3335" marB="0">
                    <a:lnR w="9525">
                      <a:solidFill>
                        <a:srgbClr val="9F9F9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A3A3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Objective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35" dirty="0">
                          <a:latin typeface="Tahoma"/>
                          <a:cs typeface="Tahoma"/>
                        </a:rPr>
                        <a:t>Substitute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 imports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35" dirty="0">
                          <a:latin typeface="Tahoma"/>
                          <a:cs typeface="Tahoma"/>
                        </a:rPr>
                        <a:t>Substitute</a:t>
                      </a:r>
                      <a:r>
                        <a:rPr sz="11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imports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ts val="1310"/>
                        </a:lnSpc>
                        <a:spcBef>
                          <a:spcPts val="125"/>
                        </a:spcBef>
                      </a:pPr>
                      <a:r>
                        <a:rPr sz="1100" spc="-35" dirty="0">
                          <a:latin typeface="Tahoma"/>
                          <a:cs typeface="Tahoma"/>
                        </a:rPr>
                        <a:t>Increase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area</a:t>
                      </a:r>
                      <a:r>
                        <a:rPr sz="11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0" dirty="0">
                          <a:latin typeface="Tahoma"/>
                          <a:cs typeface="Tahoma"/>
                        </a:rPr>
                        <a:t>under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marL="705485">
                        <a:lnSpc>
                          <a:spcPts val="1310"/>
                        </a:lnSpc>
                      </a:pPr>
                      <a:r>
                        <a:rPr sz="1100" spc="-10" dirty="0">
                          <a:latin typeface="Tahoma"/>
                          <a:cs typeface="Tahoma"/>
                        </a:rPr>
                        <a:t>irrigation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587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b="1" spc="-40" dirty="0">
                          <a:latin typeface="Arial"/>
                          <a:cs typeface="Arial"/>
                        </a:rPr>
                        <a:t>Current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Production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lang="en-US" sz="1100" spc="-30" dirty="0">
                          <a:latin typeface="Tahoma"/>
                          <a:cs typeface="Tahoma"/>
                        </a:rPr>
                        <a:t>158,628 </a:t>
                      </a:r>
                      <a:r>
                        <a:rPr sz="11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MT</a:t>
                      </a:r>
                      <a:endParaRPr sz="1100" dirty="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100" dirty="0">
                          <a:solidFill>
                            <a:srgbClr val="211F1F"/>
                          </a:solidFill>
                          <a:latin typeface="Tahoma"/>
                          <a:cs typeface="Tahoma"/>
                        </a:rPr>
                        <a:t>56,000</a:t>
                      </a:r>
                      <a:r>
                        <a:rPr sz="1100" spc="60" dirty="0">
                          <a:solidFill>
                            <a:srgbClr val="211F1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solidFill>
                            <a:srgbClr val="211F1F"/>
                          </a:solidFill>
                          <a:latin typeface="Tahoma"/>
                          <a:cs typeface="Tahoma"/>
                        </a:rPr>
                        <a:t>MT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9398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35" dirty="0">
                          <a:latin typeface="Tahoma"/>
                          <a:cs typeface="Tahoma"/>
                        </a:rPr>
                        <a:t>983,000</a:t>
                      </a:r>
                      <a:r>
                        <a:rPr sz="11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Ha</a:t>
                      </a:r>
                      <a:endParaRPr sz="1100" dirty="0">
                        <a:latin typeface="Tahoma"/>
                        <a:cs typeface="Tahoma"/>
                      </a:endParaRPr>
                    </a:p>
                  </a:txBody>
                  <a:tcPr marL="0" marR="0" marT="1079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40" dirty="0">
                          <a:latin typeface="Arial"/>
                          <a:cs typeface="Arial"/>
                        </a:rPr>
                        <a:t>Target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Production*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100" spc="-35" dirty="0">
                          <a:latin typeface="Tahoma"/>
                          <a:cs typeface="Tahoma"/>
                        </a:rPr>
                        <a:t>1,000,000</a:t>
                      </a:r>
                      <a:r>
                        <a:rPr sz="11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MT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100" spc="-30" dirty="0">
                          <a:latin typeface="Tahoma"/>
                          <a:cs typeface="Tahoma"/>
                        </a:rPr>
                        <a:t>650,</a:t>
                      </a:r>
                      <a:r>
                        <a:rPr sz="11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0" dirty="0">
                          <a:latin typeface="Tahoma"/>
                          <a:cs typeface="Tahoma"/>
                        </a:rPr>
                        <a:t>000</a:t>
                      </a:r>
                      <a:r>
                        <a:rPr sz="11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MT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en-US" sz="1100" spc="-35" dirty="0">
                          <a:latin typeface="Tahoma"/>
                          <a:cs typeface="Tahoma"/>
                        </a:rPr>
                        <a:t>5</a:t>
                      </a:r>
                      <a:r>
                        <a:rPr sz="1100" spc="-35" dirty="0">
                          <a:latin typeface="Tahoma"/>
                          <a:cs typeface="Tahoma"/>
                        </a:rPr>
                        <a:t>,</a:t>
                      </a:r>
                      <a:r>
                        <a:rPr lang="en-US" sz="1100" spc="-35" dirty="0">
                          <a:latin typeface="Tahoma"/>
                          <a:cs typeface="Tahoma"/>
                        </a:rPr>
                        <a:t>000</a:t>
                      </a:r>
                      <a:r>
                        <a:rPr sz="1100" spc="-35" dirty="0">
                          <a:latin typeface="Tahoma"/>
                          <a:cs typeface="Tahoma"/>
                        </a:rPr>
                        <a:t>,000</a:t>
                      </a:r>
                      <a:r>
                        <a:rPr sz="1100" spc="-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Ha</a:t>
                      </a:r>
                      <a:endParaRPr sz="1100" dirty="0">
                        <a:latin typeface="Tahoma"/>
                        <a:cs typeface="Tahoma"/>
                      </a:endParaRPr>
                    </a:p>
                  </a:txBody>
                  <a:tcPr marL="0" marR="0" marT="1016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  <a:solidFill>
                      <a:srgbClr val="A3A3A3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705">
                <a:tc>
                  <a:txBody>
                    <a:bodyPr/>
                    <a:lstStyle/>
                    <a:p>
                      <a:pPr marL="46990">
                        <a:lnSpc>
                          <a:spcPts val="1315"/>
                        </a:lnSpc>
                        <a:spcBef>
                          <a:spcPts val="110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Potential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6990">
                        <a:lnSpc>
                          <a:spcPts val="1315"/>
                        </a:lnSpc>
                      </a:pPr>
                      <a:r>
                        <a:rPr sz="1100" b="1" spc="-40" dirty="0">
                          <a:latin typeface="Arial"/>
                          <a:cs typeface="Arial"/>
                        </a:rPr>
                        <a:t>Investment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Areas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310" marR="69215" indent="-4445" algn="ctr">
                        <a:lnSpc>
                          <a:spcPct val="95100"/>
                        </a:lnSpc>
                        <a:spcBef>
                          <a:spcPts val="5"/>
                        </a:spcBef>
                      </a:pPr>
                      <a:r>
                        <a:rPr sz="1100" spc="-45" dirty="0">
                          <a:latin typeface="Tahoma"/>
                          <a:cs typeface="Tahoma"/>
                        </a:rPr>
                        <a:t>Partnership</a:t>
                      </a:r>
                      <a:r>
                        <a:rPr sz="11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1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fertilizer </a:t>
                      </a:r>
                      <a:r>
                        <a:rPr sz="1100" spc="-40" dirty="0">
                          <a:latin typeface="Tahoma"/>
                          <a:cs typeface="Tahoma"/>
                        </a:rPr>
                        <a:t>blending</a:t>
                      </a:r>
                      <a:r>
                        <a:rPr sz="1100" spc="-3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30" dirty="0">
                          <a:latin typeface="Tahoma"/>
                          <a:cs typeface="Tahoma"/>
                        </a:rPr>
                        <a:t>facilities</a:t>
                      </a:r>
                      <a:r>
                        <a:rPr sz="11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0" dirty="0">
                          <a:latin typeface="Tahoma"/>
                          <a:cs typeface="Tahoma"/>
                        </a:rPr>
                        <a:t>lime 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industries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3556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7314" marR="81915" indent="-47625">
                        <a:lnSpc>
                          <a:spcPts val="1300"/>
                        </a:lnSpc>
                        <a:spcBef>
                          <a:spcPts val="5"/>
                        </a:spcBef>
                      </a:pPr>
                      <a:r>
                        <a:rPr sz="1100" spc="-45" dirty="0">
                          <a:latin typeface="Tahoma"/>
                          <a:cs typeface="Tahoma"/>
                        </a:rPr>
                        <a:t>Partnership</a:t>
                      </a:r>
                      <a:r>
                        <a:rPr sz="11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1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35" dirty="0">
                          <a:latin typeface="Tahoma"/>
                          <a:cs typeface="Tahoma"/>
                        </a:rPr>
                        <a:t>scaling </a:t>
                      </a:r>
                      <a:r>
                        <a:rPr sz="1100" dirty="0">
                          <a:latin typeface="Tahoma"/>
                          <a:cs typeface="Tahoma"/>
                        </a:rPr>
                        <a:t>up</a:t>
                      </a:r>
                      <a:r>
                        <a:rPr sz="1100" spc="-4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seed</a:t>
                      </a:r>
                      <a:r>
                        <a:rPr sz="1100" spc="-10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production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4953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3500" marR="172085" indent="-1905">
                        <a:lnSpc>
                          <a:spcPts val="1300"/>
                        </a:lnSpc>
                        <a:spcBef>
                          <a:spcPts val="5"/>
                        </a:spcBef>
                        <a:tabLst>
                          <a:tab pos="1066165" algn="l"/>
                        </a:tabLst>
                      </a:pPr>
                      <a:r>
                        <a:rPr sz="1100" spc="-45" dirty="0">
                          <a:latin typeface="Tahoma"/>
                          <a:cs typeface="Tahoma"/>
                        </a:rPr>
                        <a:t>Partnership</a:t>
                      </a:r>
                      <a:r>
                        <a:rPr sz="1100" spc="-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100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irrigation </a:t>
                      </a:r>
                      <a:r>
                        <a:rPr sz="1100" spc="-10" dirty="0">
                          <a:latin typeface="Tahoma"/>
                          <a:cs typeface="Tahoma"/>
                        </a:rPr>
                        <a:t>technologies</a:t>
                      </a:r>
                      <a:r>
                        <a:rPr sz="1100" dirty="0">
                          <a:latin typeface="Tahoma"/>
                          <a:cs typeface="Tahoma"/>
                        </a:rPr>
                        <a:t>	</a:t>
                      </a:r>
                      <a:r>
                        <a:rPr sz="1050" baseline="-23809" dirty="0">
                          <a:latin typeface="Tahoma"/>
                          <a:cs typeface="Tahoma"/>
                        </a:rPr>
                        <a:t>*by </a:t>
                      </a:r>
                      <a:r>
                        <a:rPr sz="1050" spc="-60" baseline="-23809" dirty="0">
                          <a:latin typeface="Tahoma"/>
                          <a:cs typeface="Tahoma"/>
                        </a:rPr>
                        <a:t>2030</a:t>
                      </a:r>
                      <a:endParaRPr sz="1050" baseline="-23809" dirty="0">
                        <a:latin typeface="Tahoma"/>
                        <a:cs typeface="Tahoma"/>
                      </a:endParaRPr>
                    </a:p>
                    <a:p>
                      <a:pPr marR="192405" algn="r">
                        <a:lnSpc>
                          <a:spcPts val="985"/>
                        </a:lnSpc>
                        <a:spcBef>
                          <a:spcPts val="70"/>
                        </a:spcBef>
                      </a:pPr>
                      <a:r>
                        <a:rPr sz="900" spc="-25" dirty="0">
                          <a:solidFill>
                            <a:srgbClr val="868686"/>
                          </a:solidFill>
                          <a:latin typeface="Tahoma"/>
                          <a:cs typeface="Tahoma"/>
                        </a:rPr>
                        <a:t>07</a:t>
                      </a:r>
                      <a:endParaRPr sz="900" dirty="0">
                        <a:latin typeface="Tahoma"/>
                        <a:cs typeface="Tahoma"/>
                      </a:endParaRPr>
                    </a:p>
                  </a:txBody>
                  <a:tcPr marL="0" marR="0" marT="49530" marB="0">
                    <a:lnL w="9525">
                      <a:solidFill>
                        <a:srgbClr val="9F9F9F"/>
                      </a:solidFill>
                      <a:prstDash val="solid"/>
                    </a:lnL>
                    <a:lnR w="9525">
                      <a:solidFill>
                        <a:srgbClr val="9F9F9F"/>
                      </a:solidFill>
                      <a:prstDash val="solid"/>
                    </a:lnR>
                    <a:lnT w="9525">
                      <a:solidFill>
                        <a:srgbClr val="9F9F9F"/>
                      </a:solidFill>
                      <a:prstDash val="solid"/>
                    </a:lnT>
                    <a:lnB w="9525">
                      <a:solidFill>
                        <a:srgbClr val="9F9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2237232" y="579119"/>
            <a:ext cx="3477895" cy="466725"/>
            <a:chOff x="2237232" y="579119"/>
            <a:chExt cx="3477895" cy="46672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5127" y="591311"/>
              <a:ext cx="499872" cy="4541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1816" y="579119"/>
              <a:ext cx="347472" cy="4511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7232" y="594359"/>
              <a:ext cx="384048" cy="41148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703570" y="3353689"/>
            <a:ext cx="241935" cy="108585"/>
          </a:xfrm>
          <a:custGeom>
            <a:avLst/>
            <a:gdLst/>
            <a:ahLst/>
            <a:cxnLst/>
            <a:rect l="l" t="t" r="r" b="b"/>
            <a:pathLst>
              <a:path w="241935" h="108585">
                <a:moveTo>
                  <a:pt x="241693" y="0"/>
                </a:moveTo>
                <a:lnTo>
                  <a:pt x="0" y="0"/>
                </a:lnTo>
                <a:lnTo>
                  <a:pt x="0" y="108153"/>
                </a:lnTo>
                <a:lnTo>
                  <a:pt x="241693" y="108153"/>
                </a:lnTo>
                <a:lnTo>
                  <a:pt x="241693" y="0"/>
                </a:lnTo>
                <a:close/>
              </a:path>
            </a:pathLst>
          </a:custGeom>
          <a:solidFill>
            <a:srgbClr val="DAD9D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odernTitleBanner_Main"/>
          <p:cNvSpPr/>
          <p:nvPr/>
        </p:nvSpPr>
        <p:spPr>
          <a:xfrm>
            <a:off x="351346" y="201416"/>
            <a:ext cx="5685409" cy="616220"/>
          </a:xfrm>
          <a:prstGeom prst="roundRect">
            <a:avLst/>
          </a:prstGeom>
          <a:solidFill>
            <a:srgbClr val="164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ModernTitleBanner_Accent"/>
          <p:cNvSpPr/>
          <p:nvPr/>
        </p:nvSpPr>
        <p:spPr>
          <a:xfrm>
            <a:off x="351346" y="201416"/>
            <a:ext cx="76657" cy="377297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ModernTitleBanner_Dot"/>
          <p:cNvSpPr/>
          <p:nvPr/>
        </p:nvSpPr>
        <p:spPr>
          <a:xfrm>
            <a:off x="511048" y="314605"/>
            <a:ext cx="64679" cy="64679"/>
          </a:xfrm>
          <a:prstGeom prst="ellipse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ModernTitleBanner_Underline"/>
          <p:cNvSpPr/>
          <p:nvPr/>
        </p:nvSpPr>
        <p:spPr>
          <a:xfrm>
            <a:off x="511048" y="549967"/>
            <a:ext cx="1022096" cy="21560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20F8F6-2533-C1B4-C9A8-BB0B1BF3E8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Project:</a:t>
            </a:r>
            <a:r>
              <a:rPr lang="en-US" dirty="0"/>
              <a:t> Premium Coffee Cooperative – EU Trader Partnership Programme</a:t>
            </a:r>
          </a:p>
          <a:p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5F835E-69C8-B214-D370-9FD0F832DB8C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Branding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Access to international markets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EUDR compliance</a:t>
            </a:r>
          </a:p>
          <a:p>
            <a:r>
              <a:rPr lang="en-US" dirty="0"/>
              <a:t>Opportunity is </a:t>
            </a:r>
            <a:r>
              <a:rPr lang="en-US" b="1" dirty="0"/>
              <a:t>ready for immediate engagement through Expressions of Interest (EOI).</a:t>
            </a:r>
            <a:endParaRPr lang="en-B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6463C3-4A0A-EFE3-C4A2-3DF38A076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691" y="251722"/>
            <a:ext cx="5206302" cy="305431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+mn-lt"/>
              </a:rPr>
              <a:t>Coffee Value Chain</a:t>
            </a:r>
            <a:endParaRPr lang="en-BE" dirty="0">
              <a:latin typeface="+mn-lt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061922-150A-D19D-A736-C2D5A35C2E0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b="1" dirty="0"/>
              <a:t>Key opportunities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More than </a:t>
            </a:r>
            <a:r>
              <a:rPr lang="en-US" b="1" dirty="0"/>
              <a:t>600 AMCOS</a:t>
            </a:r>
            <a:endParaRPr lang="en-US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Improved coffee quality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Traceability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Compliance</a:t>
            </a:r>
          </a:p>
          <a:p>
            <a:endParaRPr lang="en-US" dirty="0"/>
          </a:p>
        </p:txBody>
      </p:sp>
      <p:pic>
        <p:nvPicPr>
          <p:cNvPr id="15" name="object 36">
            <a:extLst>
              <a:ext uri="{FF2B5EF4-FFF2-40B4-BE49-F238E27FC236}">
                <a16:creationId xmlns:a16="http://schemas.microsoft.com/office/drawing/2014/main" id="{DF49FD82-9FEB-0945-18B2-B8FCB23D16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619" y="1428751"/>
            <a:ext cx="1390032" cy="83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90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odernTitleBanner_Main"/>
          <p:cNvSpPr/>
          <p:nvPr/>
        </p:nvSpPr>
        <p:spPr>
          <a:xfrm>
            <a:off x="351346" y="600536"/>
            <a:ext cx="5685409" cy="553769"/>
          </a:xfrm>
          <a:prstGeom prst="roundRect">
            <a:avLst/>
          </a:prstGeom>
          <a:solidFill>
            <a:srgbClr val="164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ModernTitleBanner_Accent"/>
          <p:cNvSpPr/>
          <p:nvPr/>
        </p:nvSpPr>
        <p:spPr>
          <a:xfrm>
            <a:off x="351346" y="600536"/>
            <a:ext cx="76657" cy="377297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ModernTitleBanner_Dot"/>
          <p:cNvSpPr/>
          <p:nvPr/>
        </p:nvSpPr>
        <p:spPr>
          <a:xfrm>
            <a:off x="511048" y="713725"/>
            <a:ext cx="64679" cy="64679"/>
          </a:xfrm>
          <a:prstGeom prst="ellipse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ModernTitleBanner_Underline"/>
          <p:cNvSpPr/>
          <p:nvPr/>
        </p:nvSpPr>
        <p:spPr>
          <a:xfrm>
            <a:off x="511048" y="949087"/>
            <a:ext cx="1022096" cy="21560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0"/>
          <p:cNvSpPr/>
          <p:nvPr/>
        </p:nvSpPr>
        <p:spPr>
          <a:xfrm>
            <a:off x="425873" y="141458"/>
            <a:ext cx="5483119" cy="40158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954"/>
              </a:lnSpc>
            </a:pPr>
            <a:r>
              <a:rPr lang="en-US" sz="1048" b="1" spc="79" dirty="0">
                <a:solidFill>
                  <a:schemeClr val="accent4"/>
                </a:solidFill>
                <a:latin typeface="+mj-lt"/>
                <a:ea typeface="Inter" pitchFamily="34" charset="-122"/>
                <a:cs typeface="Inter" pitchFamily="34" charset="-120"/>
              </a:rPr>
              <a:t>TANZANIA COFFEE BOARD · INVESTMENT PROPOSAL FOR EU TRADERS</a:t>
            </a:r>
            <a:endParaRPr lang="en-US" sz="1048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702691" y="650842"/>
            <a:ext cx="5206302" cy="30543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algn="l">
              <a:lnSpc>
                <a:spcPts val="2717"/>
              </a:lnSpc>
            </a:pPr>
            <a:r>
              <a:rPr lang="en-US" sz="1572" b="1" dirty="0">
                <a:solidFill>
                  <a:srgbClr val="FFFFFF"/>
                </a:solidFill>
                <a:latin typeface="+mj-lt"/>
                <a:ea typeface="Fraunces" pitchFamily="34" charset="-122"/>
                <a:cs typeface="Fraunces" pitchFamily="34" charset="-120"/>
              </a:rPr>
              <a:t>Investing in Tanzania's premium coffee supply</a:t>
            </a:r>
            <a:endParaRPr lang="en-US" sz="1572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2"/>
          <p:cNvSpPr/>
          <p:nvPr/>
        </p:nvSpPr>
        <p:spPr>
          <a:xfrm>
            <a:off x="425873" y="1457074"/>
            <a:ext cx="4455034" cy="30609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1174"/>
              </a:lnSpc>
            </a:pPr>
            <a:r>
              <a:rPr lang="en-US" sz="838" b="1" dirty="0">
                <a:solidFill>
                  <a:schemeClr val="bg2">
                    <a:lumMod val="1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Long-term forward sales with organised cooperatives, backed by importer capital that is recovered through the same coffee deliveries.</a:t>
            </a:r>
            <a:endParaRPr lang="en-US" sz="838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25873" y="2335437"/>
            <a:ext cx="1304237" cy="0"/>
          </a:xfrm>
          <a:prstGeom prst="line">
            <a:avLst/>
          </a:prstGeom>
          <a:noFill/>
          <a:ln w="12700">
            <a:solidFill>
              <a:srgbClr val="D49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25873" y="2418616"/>
            <a:ext cx="1343364" cy="27947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2096"/>
              </a:lnSpc>
            </a:pPr>
            <a:r>
              <a:rPr lang="en-US" sz="2096" dirty="0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43%</a:t>
            </a:r>
            <a:endParaRPr lang="en-US" sz="2096" dirty="0"/>
          </a:p>
        </p:txBody>
      </p:sp>
      <p:sp>
        <p:nvSpPr>
          <p:cNvPr id="7" name="Text 5"/>
          <p:cNvSpPr/>
          <p:nvPr/>
        </p:nvSpPr>
        <p:spPr>
          <a:xfrm>
            <a:off x="425873" y="2724712"/>
            <a:ext cx="1343364" cy="36265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920"/>
              </a:lnSpc>
            </a:pPr>
            <a:r>
              <a:rPr lang="en-US" sz="681" dirty="0">
                <a:solidFill>
                  <a:schemeClr val="tx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Tanzania's coffee exports went to the EU in 2025/26, its #1 market</a:t>
            </a:r>
            <a:endParaRPr lang="en-US" sz="681" dirty="0">
              <a:solidFill>
                <a:schemeClr val="tx2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1836579" y="2335437"/>
            <a:ext cx="1304237" cy="0"/>
          </a:xfrm>
          <a:prstGeom prst="line">
            <a:avLst/>
          </a:prstGeom>
          <a:noFill/>
          <a:ln w="12700">
            <a:solidFill>
              <a:srgbClr val="D49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1836579" y="2418616"/>
            <a:ext cx="1343364" cy="27947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2096"/>
              </a:lnSpc>
            </a:pPr>
            <a:r>
              <a:rPr lang="en-US" sz="2096" dirty="0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9–13%</a:t>
            </a:r>
            <a:endParaRPr lang="en-US" sz="2096" dirty="0"/>
          </a:p>
        </p:txBody>
      </p:sp>
      <p:sp>
        <p:nvSpPr>
          <p:cNvPr id="10" name="Text 8"/>
          <p:cNvSpPr/>
          <p:nvPr/>
        </p:nvSpPr>
        <p:spPr>
          <a:xfrm>
            <a:off x="1836579" y="2724712"/>
            <a:ext cx="1343364" cy="24620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920"/>
              </a:lnSpc>
            </a:pPr>
            <a:r>
              <a:rPr lang="en-US" sz="681" dirty="0">
                <a:solidFill>
                  <a:schemeClr val="tx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estimated annual growth of the European specialty market</a:t>
            </a:r>
            <a:endParaRPr lang="en-US" sz="681" dirty="0">
              <a:solidFill>
                <a:schemeClr val="tx2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3247284" y="2335437"/>
            <a:ext cx="1304237" cy="0"/>
          </a:xfrm>
          <a:prstGeom prst="line">
            <a:avLst/>
          </a:prstGeom>
          <a:noFill/>
          <a:ln w="12700">
            <a:solidFill>
              <a:srgbClr val="D49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3247284" y="2418616"/>
            <a:ext cx="1343364" cy="27947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2096"/>
              </a:lnSpc>
            </a:pPr>
            <a:r>
              <a:rPr lang="en-US" sz="2096" dirty="0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600+</a:t>
            </a:r>
            <a:endParaRPr lang="en-US" sz="2096" dirty="0"/>
          </a:p>
        </p:txBody>
      </p:sp>
      <p:sp>
        <p:nvSpPr>
          <p:cNvPr id="13" name="Text 11"/>
          <p:cNvSpPr/>
          <p:nvPr/>
        </p:nvSpPr>
        <p:spPr>
          <a:xfrm>
            <a:off x="3208158" y="2724712"/>
            <a:ext cx="1382490" cy="24620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920"/>
              </a:lnSpc>
            </a:pPr>
            <a:r>
              <a:rPr lang="en-US" sz="681" dirty="0">
                <a:solidFill>
                  <a:schemeClr val="tx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coffee cooperatives (AMCOS), alongside 110 estates</a:t>
            </a:r>
            <a:endParaRPr lang="en-US" sz="681" dirty="0">
              <a:solidFill>
                <a:schemeClr val="tx2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657990" y="2335437"/>
            <a:ext cx="1304237" cy="0"/>
          </a:xfrm>
          <a:prstGeom prst="line">
            <a:avLst/>
          </a:prstGeom>
          <a:noFill/>
          <a:ln w="12700">
            <a:solidFill>
              <a:srgbClr val="D49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657990" y="2418616"/>
            <a:ext cx="1343364" cy="27947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7500"/>
          </a:bodyPr>
          <a:lstStyle/>
          <a:p>
            <a:pPr algn="l">
              <a:lnSpc>
                <a:spcPts val="2096"/>
              </a:lnSpc>
            </a:pPr>
            <a:r>
              <a:rPr lang="en-US" sz="2096" dirty="0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$413M</a:t>
            </a:r>
            <a:endParaRPr lang="en-US" sz="2096" dirty="0"/>
          </a:p>
        </p:txBody>
      </p:sp>
      <p:sp>
        <p:nvSpPr>
          <p:cNvPr id="16" name="Text 14"/>
          <p:cNvSpPr/>
          <p:nvPr/>
        </p:nvSpPr>
        <p:spPr>
          <a:xfrm>
            <a:off x="4657990" y="2724712"/>
            <a:ext cx="1343364" cy="24620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920"/>
              </a:lnSpc>
            </a:pPr>
            <a:r>
              <a:rPr lang="en-US" sz="681" dirty="0">
                <a:solidFill>
                  <a:schemeClr val="tx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export earnings from Arabica and Robusta in 2025/26</a:t>
            </a:r>
            <a:endParaRPr lang="en-US" sz="68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odernTitleBanner_Main"/>
          <p:cNvSpPr/>
          <p:nvPr/>
        </p:nvSpPr>
        <p:spPr>
          <a:xfrm>
            <a:off x="351346" y="374291"/>
            <a:ext cx="5685409" cy="511624"/>
          </a:xfrm>
          <a:prstGeom prst="roundRect">
            <a:avLst/>
          </a:prstGeom>
          <a:solidFill>
            <a:srgbClr val="164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ModernTitleBanner_Accent"/>
          <p:cNvSpPr/>
          <p:nvPr/>
        </p:nvSpPr>
        <p:spPr>
          <a:xfrm>
            <a:off x="351346" y="374291"/>
            <a:ext cx="76657" cy="377297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ModernTitleBanner_Dot"/>
          <p:cNvSpPr/>
          <p:nvPr/>
        </p:nvSpPr>
        <p:spPr>
          <a:xfrm>
            <a:off x="511048" y="487480"/>
            <a:ext cx="64679" cy="64679"/>
          </a:xfrm>
          <a:prstGeom prst="ellipse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ModernTitleBanner_Underline"/>
          <p:cNvSpPr/>
          <p:nvPr/>
        </p:nvSpPr>
        <p:spPr>
          <a:xfrm>
            <a:off x="511048" y="722841"/>
            <a:ext cx="1022096" cy="21560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03F8BE-4F0E-1397-6DEC-6DD152BDFF9D}"/>
              </a:ext>
            </a:extLst>
          </p:cNvPr>
          <p:cNvSpPr txBox="1"/>
          <p:nvPr/>
        </p:nvSpPr>
        <p:spPr>
          <a:xfrm rot="10800000" flipV="1">
            <a:off x="251179" y="694011"/>
            <a:ext cx="3507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Top destinations, million kg ■ EU markets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3C2DF54B-D52E-74C2-3727-5CE257AFCF00}"/>
              </a:ext>
            </a:extLst>
          </p:cNvPr>
          <p:cNvSpPr/>
          <p:nvPr/>
        </p:nvSpPr>
        <p:spPr>
          <a:xfrm>
            <a:off x="702691" y="424597"/>
            <a:ext cx="5206302" cy="30543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2075"/>
              </a:lnSpc>
            </a:pPr>
            <a:r>
              <a:rPr lang="en-US" sz="2096" b="1" dirty="0">
                <a:solidFill>
                  <a:srgbClr val="FFFFFF"/>
                </a:solidFill>
                <a:ea typeface="Fraunces" pitchFamily="34" charset="-122"/>
                <a:cs typeface="Fraunces" pitchFamily="34" charset="-120"/>
              </a:rPr>
              <a:t>Where Tanzanian coffee went in 2025/26</a:t>
            </a:r>
            <a:endParaRPr lang="en-US" sz="2096" dirty="0"/>
          </a:p>
        </p:txBody>
      </p:sp>
      <p:pic>
        <p:nvPicPr>
          <p:cNvPr id="9" name="Image 0" descr="Top eight destinations for Tanzanian coffee in 2025/26, million kg: Japan 8.23, Germany 4.74, USA 3.88, Italy 2.59, Belgium 2.22, Taiwan 1.64, Netherlands 1.00, Spain 0.76">
            <a:extLst>
              <a:ext uri="{FF2B5EF4-FFF2-40B4-BE49-F238E27FC236}">
                <a16:creationId xmlns:a16="http://schemas.microsoft.com/office/drawing/2014/main" id="{8AF2919A-E8AC-6F5E-C997-DC7DBE9ECB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5873" y="1074453"/>
            <a:ext cx="2994422" cy="15970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0FA1C2-A0BF-94BF-BCD5-103B477927D9}"/>
              </a:ext>
            </a:extLst>
          </p:cNvPr>
          <p:cNvSpPr txBox="1"/>
          <p:nvPr/>
        </p:nvSpPr>
        <p:spPr>
          <a:xfrm>
            <a:off x="4209634" y="1074453"/>
            <a:ext cx="2014112" cy="20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80"/>
              </a:lnSpc>
            </a:pPr>
            <a:r>
              <a:rPr lang="en-US" sz="734" b="1" spc="79">
                <a:solidFill>
                  <a:srgbClr val="ED8D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 OF EXPORTS BY REGION</a:t>
            </a:r>
            <a:endParaRPr lang="en-US" sz="734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2E66BF-37D9-4208-424C-F81656D039BE}"/>
              </a:ext>
            </a:extLst>
          </p:cNvPr>
          <p:cNvSpPr txBox="1"/>
          <p:nvPr/>
        </p:nvSpPr>
        <p:spPr>
          <a:xfrm>
            <a:off x="4157239" y="1418576"/>
            <a:ext cx="550156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77"/>
              </a:lnSpc>
            </a:pPr>
            <a:r>
              <a:rPr lang="en-US" sz="1467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43%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9278B8-5223-70ED-6ABE-8300A4148E2C}"/>
              </a:ext>
            </a:extLst>
          </p:cNvPr>
          <p:cNvSpPr txBox="1"/>
          <p:nvPr/>
        </p:nvSpPr>
        <p:spPr>
          <a:xfrm>
            <a:off x="3758436" y="1710318"/>
            <a:ext cx="1376853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49"/>
              </a:lnSpc>
            </a:pPr>
            <a:r>
              <a:rPr lang="en-US" sz="734" dirty="0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European Union</a:t>
            </a:r>
            <a:endParaRPr lang="en-US" sz="838" dirty="0"/>
          </a:p>
          <a:p>
            <a:pPr>
              <a:lnSpc>
                <a:spcPts val="849"/>
              </a:lnSpc>
            </a:pPr>
            <a:r>
              <a:rPr lang="en-US" sz="734" dirty="0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14.5M kg</a:t>
            </a:r>
            <a:endParaRPr lang="en-US" sz="838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BC6DCD-6944-5E62-B694-E670FA6647D4}"/>
              </a:ext>
            </a:extLst>
          </p:cNvPr>
          <p:cNvSpPr txBox="1"/>
          <p:nvPr/>
        </p:nvSpPr>
        <p:spPr>
          <a:xfrm>
            <a:off x="5172501" y="1496578"/>
            <a:ext cx="988098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77"/>
              </a:lnSpc>
            </a:pPr>
            <a:r>
              <a:rPr lang="en-US" sz="1467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38.0%</a:t>
            </a:r>
            <a:endParaRPr lang="en-US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51EE37AF-391D-6ABB-EA36-E6DD1DCFD087}"/>
              </a:ext>
            </a:extLst>
          </p:cNvPr>
          <p:cNvSpPr/>
          <p:nvPr/>
        </p:nvSpPr>
        <p:spPr>
          <a:xfrm>
            <a:off x="5084122" y="1794830"/>
            <a:ext cx="947975" cy="24061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l">
              <a:lnSpc>
                <a:spcPts val="849"/>
              </a:lnSpc>
            </a:pPr>
            <a:r>
              <a:rPr lang="en-US" sz="734" dirty="0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Asia</a:t>
            </a:r>
            <a:endParaRPr lang="en-US" sz="1048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AEEED8-A068-2ACA-83CB-8F5551B5CBEC}"/>
              </a:ext>
            </a:extLst>
          </p:cNvPr>
          <p:cNvSpPr txBox="1"/>
          <p:nvPr/>
        </p:nvSpPr>
        <p:spPr>
          <a:xfrm>
            <a:off x="3978213" y="2049319"/>
            <a:ext cx="759740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77"/>
              </a:lnSpc>
            </a:pPr>
            <a:r>
              <a:rPr lang="en-US" sz="1467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13.1%</a:t>
            </a:r>
            <a:endParaRPr lang="en-US" sz="1258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6EB5AF-EA8B-6EFA-8539-398658F317C7}"/>
              </a:ext>
            </a:extLst>
          </p:cNvPr>
          <p:cNvSpPr txBox="1"/>
          <p:nvPr/>
        </p:nvSpPr>
        <p:spPr>
          <a:xfrm>
            <a:off x="3707269" y="2371789"/>
            <a:ext cx="907313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49"/>
              </a:lnSpc>
            </a:pPr>
            <a:r>
              <a:rPr lang="en-US" sz="734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North America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BAD69A-ABEB-6939-C039-FFBE2F1134B8}"/>
              </a:ext>
            </a:extLst>
          </p:cNvPr>
          <p:cNvSpPr txBox="1"/>
          <p:nvPr/>
        </p:nvSpPr>
        <p:spPr>
          <a:xfrm>
            <a:off x="5000394" y="2087679"/>
            <a:ext cx="1160206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77"/>
              </a:lnSpc>
            </a:pPr>
            <a:r>
              <a:rPr lang="en-US" sz="1467">
                <a:solidFill>
                  <a:srgbClr val="D49A3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6.1%</a:t>
            </a:r>
            <a:endParaRPr lang="en-US" sz="1677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E051DB-F284-31A2-6B5E-5AED5D2AAF76}"/>
              </a:ext>
            </a:extLst>
          </p:cNvPr>
          <p:cNvSpPr txBox="1"/>
          <p:nvPr/>
        </p:nvSpPr>
        <p:spPr>
          <a:xfrm flipH="1">
            <a:off x="5000394" y="2407587"/>
            <a:ext cx="1502444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49"/>
              </a:lnSpc>
            </a:pPr>
            <a:r>
              <a:rPr lang="en-US" sz="734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Africa, Oceania and other Europe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BCBEF2-D949-0096-4E95-C7329DDAA7BA}"/>
              </a:ext>
            </a:extLst>
          </p:cNvPr>
          <p:cNvSpPr txBox="1"/>
          <p:nvPr/>
        </p:nvSpPr>
        <p:spPr>
          <a:xfrm>
            <a:off x="3758436" y="2612078"/>
            <a:ext cx="24653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9733" indent="-149733">
              <a:buFont typeface="Wingdings" panose="05000000000000000000" pitchFamily="2" charset="2"/>
              <a:buChar char="v"/>
            </a:pPr>
            <a:r>
              <a:rPr lang="en-US" sz="1050" dirty="0">
                <a:solidFill>
                  <a:srgbClr val="4D4D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exports: </a:t>
            </a:r>
            <a:r>
              <a:rPr lang="en-US" sz="1050" b="1" dirty="0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75,984,213 Tons</a:t>
            </a:r>
            <a:r>
              <a:rPr lang="en-US" sz="1050" dirty="0">
                <a:solidFill>
                  <a:srgbClr val="4D4D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worth </a:t>
            </a:r>
            <a:r>
              <a:rPr lang="en-US" sz="1050" b="1" dirty="0">
                <a:solidFill>
                  <a:srgbClr val="034EA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$413.42 M</a:t>
            </a:r>
            <a:r>
              <a:rPr lang="en-US" sz="1050" dirty="0">
                <a:solidFill>
                  <a:srgbClr val="4D4D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Asia and North America together take 51%, so EU buyers compete for supply</a:t>
            </a:r>
            <a:endParaRPr lang="en-TZ" sz="1050" dirty="0"/>
          </a:p>
        </p:txBody>
      </p:sp>
    </p:spTree>
    <p:extLst>
      <p:ext uri="{BB962C8B-B14F-4D97-AF65-F5344CB8AC3E}">
        <p14:creationId xmlns:p14="http://schemas.microsoft.com/office/powerpoint/2010/main" val="3725382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4EEF6-9CCC-89CF-7F76-2FB75AF5C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odernTitleBanner_Main">
            <a:extLst>
              <a:ext uri="{FF2B5EF4-FFF2-40B4-BE49-F238E27FC236}">
                <a16:creationId xmlns:a16="http://schemas.microsoft.com/office/drawing/2014/main" id="{92E096C4-8F76-1AE4-2B81-FC17DE40B75B}"/>
              </a:ext>
            </a:extLst>
          </p:cNvPr>
          <p:cNvSpPr/>
          <p:nvPr/>
        </p:nvSpPr>
        <p:spPr>
          <a:xfrm>
            <a:off x="428003" y="201416"/>
            <a:ext cx="5608752" cy="555296"/>
          </a:xfrm>
          <a:prstGeom prst="roundRect">
            <a:avLst/>
          </a:prstGeom>
          <a:solidFill>
            <a:srgbClr val="164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ModernTitleBanner_Accent">
            <a:extLst>
              <a:ext uri="{FF2B5EF4-FFF2-40B4-BE49-F238E27FC236}">
                <a16:creationId xmlns:a16="http://schemas.microsoft.com/office/drawing/2014/main" id="{089C0476-43AD-F039-CDBB-7032904B731B}"/>
              </a:ext>
            </a:extLst>
          </p:cNvPr>
          <p:cNvSpPr/>
          <p:nvPr/>
        </p:nvSpPr>
        <p:spPr>
          <a:xfrm>
            <a:off x="351346" y="201416"/>
            <a:ext cx="76657" cy="377297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ModernTitleBanner_Dot">
            <a:extLst>
              <a:ext uri="{FF2B5EF4-FFF2-40B4-BE49-F238E27FC236}">
                <a16:creationId xmlns:a16="http://schemas.microsoft.com/office/drawing/2014/main" id="{8FA572AA-4651-D5BA-DAB5-A17B5F21DA66}"/>
              </a:ext>
            </a:extLst>
          </p:cNvPr>
          <p:cNvSpPr/>
          <p:nvPr/>
        </p:nvSpPr>
        <p:spPr>
          <a:xfrm>
            <a:off x="511048" y="314605"/>
            <a:ext cx="64679" cy="64679"/>
          </a:xfrm>
          <a:prstGeom prst="ellipse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ModernTitleBanner_Underline">
            <a:extLst>
              <a:ext uri="{FF2B5EF4-FFF2-40B4-BE49-F238E27FC236}">
                <a16:creationId xmlns:a16="http://schemas.microsoft.com/office/drawing/2014/main" id="{857A6F24-6DFF-D628-BB1B-885530A8AD61}"/>
              </a:ext>
            </a:extLst>
          </p:cNvPr>
          <p:cNvSpPr/>
          <p:nvPr/>
        </p:nvSpPr>
        <p:spPr>
          <a:xfrm>
            <a:off x="511048" y="549967"/>
            <a:ext cx="1022096" cy="21560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62CB8E-7963-71F3-89C7-8336B1C87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Project: </a:t>
            </a:r>
            <a:r>
              <a:rPr lang="en-US" dirty="0" err="1"/>
              <a:t>Maranje</a:t>
            </a:r>
            <a:r>
              <a:rPr lang="en-US" dirty="0"/>
              <a:t> Cashew Industrial Park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3F05F-6E8E-4BDC-234C-647BB4F72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014" y="1325652"/>
            <a:ext cx="2805608" cy="2027753"/>
          </a:xfrm>
        </p:spPr>
        <p:txBody>
          <a:bodyPr/>
          <a:lstStyle/>
          <a:p>
            <a:r>
              <a:rPr lang="en-US" b="1" dirty="0"/>
              <a:t>Investment components: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Cashew kernel processing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TZ" dirty="0"/>
              <a:t>Cashew Nut Shell Liquid</a:t>
            </a:r>
            <a:r>
              <a:rPr lang="en-US" dirty="0"/>
              <a:t> (CNSL) and other by-products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Drying facilities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Warehouses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Food laboratories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dirty="0"/>
              <a:t>Complementary industrial activities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74ECC-707B-7848-81F4-2AE472DD3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200949-7314-D1CC-EC0B-3FBB75501AB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/>
              <a:t>Indicative investment:</a:t>
            </a:r>
            <a:r>
              <a:rPr lang="en-US" dirty="0"/>
              <a:t> </a:t>
            </a:r>
            <a:r>
              <a:rPr lang="en-US" b="1" dirty="0"/>
              <a:t>USD 137 million</a:t>
            </a:r>
            <a:br>
              <a:rPr lang="en-US" dirty="0"/>
            </a:br>
            <a:r>
              <a:rPr lang="en-US" b="1" dirty="0"/>
              <a:t>Equivalent:</a:t>
            </a:r>
            <a:r>
              <a:rPr lang="en-US" dirty="0"/>
              <a:t> Approximately </a:t>
            </a:r>
            <a:r>
              <a:rPr lang="en-US" b="1" dirty="0"/>
              <a:t>TZS 343.4 billion</a:t>
            </a:r>
            <a:endParaRPr lang="en-US" dirty="0"/>
          </a:p>
          <a:p>
            <a:r>
              <a:rPr lang="en-US" b="1" dirty="0"/>
              <a:t>Objective:</a:t>
            </a:r>
            <a:r>
              <a:rPr lang="en-US" dirty="0"/>
              <a:t> Increase domestic processing, value addition and employment.</a:t>
            </a:r>
          </a:p>
          <a:p>
            <a:endParaRPr lang="en-B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ADF3C84-8B4A-D54E-86B0-672C51046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691" y="251722"/>
            <a:ext cx="5206302" cy="305431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</a:rPr>
              <a:t>Cashew Value Chain</a:t>
            </a:r>
            <a:endParaRPr lang="en-BE" dirty="0"/>
          </a:p>
        </p:txBody>
      </p:sp>
      <p:pic>
        <p:nvPicPr>
          <p:cNvPr id="8" name="object 35">
            <a:extLst>
              <a:ext uri="{FF2B5EF4-FFF2-40B4-BE49-F238E27FC236}">
                <a16:creationId xmlns:a16="http://schemas.microsoft.com/office/drawing/2014/main" id="{0EED422F-9BC2-84D2-AD6D-8ABF405E54E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0781" y="-92075"/>
            <a:ext cx="2448416" cy="136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51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B0DB6-CD53-9EC2-7118-BD793F90F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odernTitleBanner_Main">
            <a:extLst>
              <a:ext uri="{FF2B5EF4-FFF2-40B4-BE49-F238E27FC236}">
                <a16:creationId xmlns:a16="http://schemas.microsoft.com/office/drawing/2014/main" id="{ACF52A85-1F8F-F866-8F8B-5DBC3AA50AB9}"/>
              </a:ext>
            </a:extLst>
          </p:cNvPr>
          <p:cNvSpPr/>
          <p:nvPr/>
        </p:nvSpPr>
        <p:spPr>
          <a:xfrm>
            <a:off x="428003" y="196576"/>
            <a:ext cx="5608752" cy="555296"/>
          </a:xfrm>
          <a:prstGeom prst="roundRect">
            <a:avLst/>
          </a:prstGeom>
          <a:solidFill>
            <a:srgbClr val="164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ModernTitleBanner_Accent">
            <a:extLst>
              <a:ext uri="{FF2B5EF4-FFF2-40B4-BE49-F238E27FC236}">
                <a16:creationId xmlns:a16="http://schemas.microsoft.com/office/drawing/2014/main" id="{44728624-F6ED-5AB6-DE1D-45E74C2D849C}"/>
              </a:ext>
            </a:extLst>
          </p:cNvPr>
          <p:cNvSpPr/>
          <p:nvPr/>
        </p:nvSpPr>
        <p:spPr>
          <a:xfrm>
            <a:off x="351346" y="201416"/>
            <a:ext cx="76657" cy="377297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ModernTitleBanner_Dot">
            <a:extLst>
              <a:ext uri="{FF2B5EF4-FFF2-40B4-BE49-F238E27FC236}">
                <a16:creationId xmlns:a16="http://schemas.microsoft.com/office/drawing/2014/main" id="{C094BEB3-538B-33F5-7064-E2503E555E24}"/>
              </a:ext>
            </a:extLst>
          </p:cNvPr>
          <p:cNvSpPr/>
          <p:nvPr/>
        </p:nvSpPr>
        <p:spPr>
          <a:xfrm>
            <a:off x="511048" y="314605"/>
            <a:ext cx="64679" cy="64679"/>
          </a:xfrm>
          <a:prstGeom prst="ellipse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ModernTitleBanner_Underline">
            <a:extLst>
              <a:ext uri="{FF2B5EF4-FFF2-40B4-BE49-F238E27FC236}">
                <a16:creationId xmlns:a16="http://schemas.microsoft.com/office/drawing/2014/main" id="{A374E258-2BF1-3DB1-B72C-33FDE60648E7}"/>
              </a:ext>
            </a:extLst>
          </p:cNvPr>
          <p:cNvSpPr/>
          <p:nvPr/>
        </p:nvSpPr>
        <p:spPr>
          <a:xfrm>
            <a:off x="511048" y="549967"/>
            <a:ext cx="1022096" cy="21560"/>
          </a:xfrm>
          <a:prstGeom prst="rect">
            <a:avLst/>
          </a:prstGeom>
          <a:solidFill>
            <a:srgbClr val="C99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58677-00F0-7A34-82BD-AEAE29BA5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014" y="1325652"/>
            <a:ext cx="2805608" cy="2027753"/>
          </a:xfrm>
        </p:spPr>
        <p:txBody>
          <a:bodyPr/>
          <a:lstStyle/>
          <a:p>
            <a:endParaRPr lang="en-US" dirty="0"/>
          </a:p>
          <a:p>
            <a:endParaRPr lang="en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9E5A8-BB8D-359A-BCB8-03E9B2307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B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5D9A06-ABC2-818A-2102-F0B2977B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389" y="222975"/>
            <a:ext cx="4970135" cy="334178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r>
              <a:rPr lang="en-US" sz="1467" dirty="0">
                <a:solidFill>
                  <a:schemeClr val="bg2"/>
                </a:solidFill>
                <a:latin typeface="Aptos"/>
              </a:rPr>
              <a:t>Where Tanzanian cashew kernels went in 2025/26</a:t>
            </a:r>
            <a:endParaRPr lang="en-BE" sz="1467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69E5AE-987F-D76A-7F2D-4742CE15333B}"/>
              </a:ext>
            </a:extLst>
          </p:cNvPr>
          <p:cNvSpPr txBox="1"/>
          <p:nvPr/>
        </p:nvSpPr>
        <p:spPr>
          <a:xfrm>
            <a:off x="474269" y="701190"/>
            <a:ext cx="3329381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dirty="0">
                <a:solidFill>
                  <a:srgbClr val="00125C"/>
                </a:solidFill>
                <a:latin typeface="Aptos"/>
              </a:rPr>
              <a:t>Top destination markets • quantity exported (million kg)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E4082C-1B1A-7FD9-49B6-4C47101C0668}"/>
              </a:ext>
            </a:extLst>
          </p:cNvPr>
          <p:cNvSpPr txBox="1"/>
          <p:nvPr/>
        </p:nvSpPr>
        <p:spPr>
          <a:xfrm>
            <a:off x="4288012" y="621515"/>
            <a:ext cx="696642" cy="1891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29" b="1" dirty="0">
                <a:solidFill>
                  <a:schemeClr val="bg2"/>
                </a:solidFill>
                <a:latin typeface="Aptos"/>
              </a:rPr>
              <a:t>MARKET MIX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FA0425-893E-57A3-73FB-FA68258AF377}"/>
              </a:ext>
            </a:extLst>
          </p:cNvPr>
          <p:cNvSpPr txBox="1"/>
          <p:nvPr/>
        </p:nvSpPr>
        <p:spPr>
          <a:xfrm rot="10800000" flipV="1">
            <a:off x="344958" y="858240"/>
            <a:ext cx="702043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en-US" sz="524" dirty="0">
                <a:solidFill>
                  <a:srgbClr val="232323"/>
                </a:solidFill>
                <a:latin typeface="Aptos"/>
              </a:rPr>
              <a:t>China</a:t>
            </a:r>
            <a:endParaRPr sz="524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8CC9F6-91B9-BBCC-D137-AF37B3627779}"/>
              </a:ext>
            </a:extLst>
          </p:cNvPr>
          <p:cNvSpPr/>
          <p:nvPr/>
        </p:nvSpPr>
        <p:spPr>
          <a:xfrm flipV="1">
            <a:off x="1077992" y="885024"/>
            <a:ext cx="2491359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1E3157-41A9-89C7-239B-CAEC3BA84692}"/>
              </a:ext>
            </a:extLst>
          </p:cNvPr>
          <p:cNvSpPr txBox="1"/>
          <p:nvPr/>
        </p:nvSpPr>
        <p:spPr>
          <a:xfrm>
            <a:off x="3607680" y="741292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1.51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74C1E6-A397-3D6C-E9DE-FB9ADEF4BE48}"/>
              </a:ext>
            </a:extLst>
          </p:cNvPr>
          <p:cNvSpPr txBox="1"/>
          <p:nvPr/>
        </p:nvSpPr>
        <p:spPr>
          <a:xfrm rot="10800000" flipV="1">
            <a:off x="344958" y="1083421"/>
            <a:ext cx="604440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 dirty="0">
                <a:solidFill>
                  <a:srgbClr val="232323"/>
                </a:solidFill>
                <a:latin typeface="Aptos"/>
              </a:rPr>
              <a:t>Netherlands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C0E73A-8BFC-5DA1-24B2-07C89E798CC5}"/>
              </a:ext>
            </a:extLst>
          </p:cNvPr>
          <p:cNvSpPr/>
          <p:nvPr/>
        </p:nvSpPr>
        <p:spPr>
          <a:xfrm flipV="1">
            <a:off x="1077992" y="1110205"/>
            <a:ext cx="2220512" cy="108664"/>
          </a:xfrm>
          <a:prstGeom prst="rect">
            <a:avLst/>
          </a:prstGeom>
          <a:solidFill>
            <a:srgbClr val="A041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537B9A-9CF9-06B8-80C7-A77E9B00762F}"/>
              </a:ext>
            </a:extLst>
          </p:cNvPr>
          <p:cNvSpPr txBox="1"/>
          <p:nvPr/>
        </p:nvSpPr>
        <p:spPr>
          <a:xfrm>
            <a:off x="3336833" y="966472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1.34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9A185-8545-238B-B4C5-219F073CEDF2}"/>
              </a:ext>
            </a:extLst>
          </p:cNvPr>
          <p:cNvSpPr/>
          <p:nvPr/>
        </p:nvSpPr>
        <p:spPr>
          <a:xfrm flipV="1">
            <a:off x="1077992" y="1335385"/>
            <a:ext cx="715459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284D71-CCE2-CFD6-494F-476D22F59C49}"/>
              </a:ext>
            </a:extLst>
          </p:cNvPr>
          <p:cNvSpPr txBox="1"/>
          <p:nvPr/>
        </p:nvSpPr>
        <p:spPr>
          <a:xfrm>
            <a:off x="1831779" y="1191653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0.43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FAAB1F-CBD5-38B0-CE19-18A864076397}"/>
              </a:ext>
            </a:extLst>
          </p:cNvPr>
          <p:cNvSpPr txBox="1"/>
          <p:nvPr/>
        </p:nvSpPr>
        <p:spPr>
          <a:xfrm rot="10800000" flipV="1">
            <a:off x="351345" y="1375677"/>
            <a:ext cx="688318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 dirty="0">
                <a:solidFill>
                  <a:srgbClr val="232323"/>
                </a:solidFill>
                <a:latin typeface="Aptos"/>
              </a:rPr>
              <a:t>Algeria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1FA774-69F7-4D77-8609-0E6722DBDAD2}"/>
              </a:ext>
            </a:extLst>
          </p:cNvPr>
          <p:cNvSpPr/>
          <p:nvPr/>
        </p:nvSpPr>
        <p:spPr>
          <a:xfrm flipV="1">
            <a:off x="1077992" y="1560566"/>
            <a:ext cx="580755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270FF3-49B7-A03D-7710-96C745BB8F29}"/>
              </a:ext>
            </a:extLst>
          </p:cNvPr>
          <p:cNvSpPr txBox="1"/>
          <p:nvPr/>
        </p:nvSpPr>
        <p:spPr>
          <a:xfrm>
            <a:off x="1697076" y="1416833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0.35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C68084-EA37-7F00-FB01-E4ECE87C1ED0}"/>
              </a:ext>
            </a:extLst>
          </p:cNvPr>
          <p:cNvSpPr txBox="1"/>
          <p:nvPr/>
        </p:nvSpPr>
        <p:spPr>
          <a:xfrm>
            <a:off x="401300" y="1560566"/>
            <a:ext cx="694706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>
                <a:solidFill>
                  <a:srgbClr val="232323"/>
                </a:solidFill>
                <a:latin typeface="Aptos"/>
              </a:rPr>
              <a:t>India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66F190-71B6-52CC-87E5-942309F9E1CB}"/>
              </a:ext>
            </a:extLst>
          </p:cNvPr>
          <p:cNvSpPr/>
          <p:nvPr/>
        </p:nvSpPr>
        <p:spPr>
          <a:xfrm flipV="1">
            <a:off x="1077992" y="1785746"/>
            <a:ext cx="327370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0BAD42-BE41-A36D-B403-CED82DCDC544}"/>
              </a:ext>
            </a:extLst>
          </p:cNvPr>
          <p:cNvSpPr txBox="1"/>
          <p:nvPr/>
        </p:nvSpPr>
        <p:spPr>
          <a:xfrm>
            <a:off x="1443690" y="1642013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16CD11-8569-FC43-1203-274282D62A84}"/>
              </a:ext>
            </a:extLst>
          </p:cNvPr>
          <p:cNvSpPr txBox="1"/>
          <p:nvPr/>
        </p:nvSpPr>
        <p:spPr>
          <a:xfrm>
            <a:off x="344957" y="1772458"/>
            <a:ext cx="751048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>
                <a:solidFill>
                  <a:srgbClr val="232323"/>
                </a:solidFill>
                <a:latin typeface="Aptos"/>
              </a:rPr>
              <a:t>Kenya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42DC6F1-7068-4AAF-497E-915DF803192A}"/>
              </a:ext>
            </a:extLst>
          </p:cNvPr>
          <p:cNvSpPr/>
          <p:nvPr/>
        </p:nvSpPr>
        <p:spPr>
          <a:xfrm flipV="1">
            <a:off x="1077992" y="2010926"/>
            <a:ext cx="297298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23C728-3DDD-7A4C-CE55-9649CDA73979}"/>
              </a:ext>
            </a:extLst>
          </p:cNvPr>
          <p:cNvSpPr txBox="1"/>
          <p:nvPr/>
        </p:nvSpPr>
        <p:spPr>
          <a:xfrm>
            <a:off x="1413619" y="1867194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0.18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60138C-4AFF-C9A9-E7CB-CB4CC40FFA0C}"/>
              </a:ext>
            </a:extLst>
          </p:cNvPr>
          <p:cNvSpPr txBox="1"/>
          <p:nvPr/>
        </p:nvSpPr>
        <p:spPr>
          <a:xfrm>
            <a:off x="344957" y="1973780"/>
            <a:ext cx="751048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>
                <a:solidFill>
                  <a:srgbClr val="232323"/>
                </a:solidFill>
                <a:latin typeface="Aptos"/>
              </a:rPr>
              <a:t>Vietnam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0BC6C06-65DB-B93F-263F-86F81B2D330C}"/>
              </a:ext>
            </a:extLst>
          </p:cNvPr>
          <p:cNvSpPr/>
          <p:nvPr/>
        </p:nvSpPr>
        <p:spPr>
          <a:xfrm flipV="1">
            <a:off x="1077992" y="2236107"/>
            <a:ext cx="278046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CA8AFE5-7391-8C42-653E-7CA620905408}"/>
              </a:ext>
            </a:extLst>
          </p:cNvPr>
          <p:cNvSpPr txBox="1"/>
          <p:nvPr/>
        </p:nvSpPr>
        <p:spPr>
          <a:xfrm>
            <a:off x="1394366" y="2092375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0.17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C63C3C-BAA4-6D06-25D5-B28FB6D86A82}"/>
              </a:ext>
            </a:extLst>
          </p:cNvPr>
          <p:cNvSpPr txBox="1"/>
          <p:nvPr/>
        </p:nvSpPr>
        <p:spPr>
          <a:xfrm>
            <a:off x="344957" y="2226373"/>
            <a:ext cx="751048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 dirty="0">
                <a:solidFill>
                  <a:srgbClr val="232323"/>
                </a:solidFill>
                <a:latin typeface="Aptos"/>
              </a:rPr>
              <a:t>Kuwait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EDC46F-D1BB-E0CD-B5C6-D40B0086D10D}"/>
              </a:ext>
            </a:extLst>
          </p:cNvPr>
          <p:cNvSpPr/>
          <p:nvPr/>
        </p:nvSpPr>
        <p:spPr>
          <a:xfrm flipV="1">
            <a:off x="1077992" y="2461288"/>
            <a:ext cx="252827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05FB5C-0006-27DF-191A-4DD605BD3C78}"/>
              </a:ext>
            </a:extLst>
          </p:cNvPr>
          <p:cNvSpPr txBox="1"/>
          <p:nvPr/>
        </p:nvSpPr>
        <p:spPr>
          <a:xfrm>
            <a:off x="1369147" y="2317556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FE28CE-0937-24E4-E5C8-C77DBE04B5F3}"/>
              </a:ext>
            </a:extLst>
          </p:cNvPr>
          <p:cNvSpPr txBox="1"/>
          <p:nvPr/>
        </p:nvSpPr>
        <p:spPr>
          <a:xfrm>
            <a:off x="344958" y="2451554"/>
            <a:ext cx="733034" cy="172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 dirty="0">
                <a:solidFill>
                  <a:srgbClr val="232323"/>
                </a:solidFill>
                <a:latin typeface="Aptos"/>
              </a:rPr>
              <a:t>Austria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3995BB-7398-04B5-4C85-D5CF2AC1F1E3}"/>
              </a:ext>
            </a:extLst>
          </p:cNvPr>
          <p:cNvSpPr/>
          <p:nvPr/>
        </p:nvSpPr>
        <p:spPr>
          <a:xfrm flipV="1">
            <a:off x="1077992" y="2686468"/>
            <a:ext cx="248537" cy="108664"/>
          </a:xfrm>
          <a:prstGeom prst="rect">
            <a:avLst/>
          </a:prstGeom>
          <a:solidFill>
            <a:srgbClr val="A041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49748D-F472-9515-B7F6-955B4663C1AD}"/>
              </a:ext>
            </a:extLst>
          </p:cNvPr>
          <p:cNvSpPr txBox="1"/>
          <p:nvPr/>
        </p:nvSpPr>
        <p:spPr>
          <a:xfrm>
            <a:off x="1364858" y="2542736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0.15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9F84D1-A501-B59E-537C-2E268E30A49B}"/>
              </a:ext>
            </a:extLst>
          </p:cNvPr>
          <p:cNvSpPr txBox="1"/>
          <p:nvPr/>
        </p:nvSpPr>
        <p:spPr>
          <a:xfrm>
            <a:off x="344958" y="2639587"/>
            <a:ext cx="604440" cy="2536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524" dirty="0">
                <a:solidFill>
                  <a:srgbClr val="232323"/>
                </a:solidFill>
                <a:latin typeface="Aptos"/>
              </a:rPr>
              <a:t>United Arab Emirates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28E59B-5317-FA70-5E54-13991F4D79B3}"/>
              </a:ext>
            </a:extLst>
          </p:cNvPr>
          <p:cNvSpPr/>
          <p:nvPr/>
        </p:nvSpPr>
        <p:spPr>
          <a:xfrm flipV="1">
            <a:off x="1077992" y="2911648"/>
            <a:ext cx="237984" cy="108664"/>
          </a:xfrm>
          <a:prstGeom prst="rect">
            <a:avLst/>
          </a:prstGeom>
          <a:solidFill>
            <a:srgbClr val="BEA4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9D91A2-0F70-DA8C-997E-CA457B7DCF83}"/>
              </a:ext>
            </a:extLst>
          </p:cNvPr>
          <p:cNvSpPr txBox="1"/>
          <p:nvPr/>
        </p:nvSpPr>
        <p:spPr>
          <a:xfrm>
            <a:off x="1354305" y="2767917"/>
            <a:ext cx="311304" cy="17299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24" b="1">
                <a:solidFill>
                  <a:srgbClr val="232323"/>
                </a:solidFill>
                <a:latin typeface="Aptos"/>
              </a:rPr>
              <a:t>0.14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79DA00-3137-39B5-5931-92D5777AED7F}"/>
              </a:ext>
            </a:extLst>
          </p:cNvPr>
          <p:cNvSpPr txBox="1"/>
          <p:nvPr/>
        </p:nvSpPr>
        <p:spPr>
          <a:xfrm>
            <a:off x="4288011" y="765247"/>
            <a:ext cx="747320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00125C"/>
                </a:solidFill>
                <a:latin typeface="Aptos"/>
              </a:rPr>
              <a:t>European Union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00342D-0AA6-3455-4DAA-35007F462DB0}"/>
              </a:ext>
            </a:extLst>
          </p:cNvPr>
          <p:cNvSpPr txBox="1"/>
          <p:nvPr/>
        </p:nvSpPr>
        <p:spPr>
          <a:xfrm>
            <a:off x="5306271" y="750875"/>
            <a:ext cx="514885" cy="23743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43" b="1">
                <a:solidFill>
                  <a:srgbClr val="144B78"/>
                </a:solidFill>
                <a:latin typeface="Aptos"/>
              </a:rPr>
              <a:t>29.3%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EDFF03-9165-F4A6-A189-7D26FCF293B7}"/>
              </a:ext>
            </a:extLst>
          </p:cNvPr>
          <p:cNvSpPr txBox="1"/>
          <p:nvPr/>
        </p:nvSpPr>
        <p:spPr>
          <a:xfrm>
            <a:off x="4288012" y="908980"/>
            <a:ext cx="471604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5F5F5F"/>
                </a:solidFill>
                <a:latin typeface="Aptos"/>
              </a:rPr>
              <a:t>1.63M</a:t>
            </a:r>
            <a:r>
              <a:rPr sz="472" dirty="0">
                <a:solidFill>
                  <a:srgbClr val="5F5F5F"/>
                </a:solidFill>
                <a:latin typeface="Aptos"/>
              </a:rPr>
              <a:t> </a:t>
            </a:r>
            <a:r>
              <a:rPr sz="472" dirty="0">
                <a:solidFill>
                  <a:srgbClr val="00125C"/>
                </a:solidFill>
                <a:latin typeface="Aptos"/>
              </a:rPr>
              <a:t>kg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2BDFD24-B48C-5F2E-B8B9-0AA50B30E313}"/>
              </a:ext>
            </a:extLst>
          </p:cNvPr>
          <p:cNvSpPr/>
          <p:nvPr/>
        </p:nvSpPr>
        <p:spPr>
          <a:xfrm flipV="1">
            <a:off x="4288012" y="1062161"/>
            <a:ext cx="1533144" cy="23955"/>
          </a:xfrm>
          <a:prstGeom prst="rect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A8BAAE-3BD3-ADD1-B4F4-23E88A01A676}"/>
              </a:ext>
            </a:extLst>
          </p:cNvPr>
          <p:cNvSpPr txBox="1"/>
          <p:nvPr/>
        </p:nvSpPr>
        <p:spPr>
          <a:xfrm>
            <a:off x="4288012" y="1158116"/>
            <a:ext cx="333746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00125C"/>
                </a:solidFill>
                <a:latin typeface="Aptos"/>
              </a:rPr>
              <a:t>Asia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2CB989E-AED3-CE64-1F2B-546ABF228876}"/>
              </a:ext>
            </a:extLst>
          </p:cNvPr>
          <p:cNvSpPr txBox="1"/>
          <p:nvPr/>
        </p:nvSpPr>
        <p:spPr>
          <a:xfrm>
            <a:off x="5306271" y="1143743"/>
            <a:ext cx="514885" cy="23743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43" b="1">
                <a:solidFill>
                  <a:srgbClr val="144B78"/>
                </a:solidFill>
                <a:latin typeface="Aptos"/>
              </a:rPr>
              <a:t>33.7%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6A4FBD-9A69-2ED8-21FD-90005E51D706}"/>
              </a:ext>
            </a:extLst>
          </p:cNvPr>
          <p:cNvSpPr txBox="1"/>
          <p:nvPr/>
        </p:nvSpPr>
        <p:spPr>
          <a:xfrm>
            <a:off x="4288012" y="1301847"/>
            <a:ext cx="471604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00125C"/>
                </a:solidFill>
                <a:latin typeface="Aptos"/>
              </a:rPr>
              <a:t>1.88M</a:t>
            </a:r>
            <a:r>
              <a:rPr sz="472" dirty="0">
                <a:solidFill>
                  <a:srgbClr val="5F5F5F"/>
                </a:solidFill>
                <a:latin typeface="Aptos"/>
              </a:rPr>
              <a:t> kg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73AA676-7F29-466B-AA28-D366BA8DD187}"/>
              </a:ext>
            </a:extLst>
          </p:cNvPr>
          <p:cNvSpPr/>
          <p:nvPr/>
        </p:nvSpPr>
        <p:spPr>
          <a:xfrm flipV="1">
            <a:off x="4288012" y="1455029"/>
            <a:ext cx="1533144" cy="23955"/>
          </a:xfrm>
          <a:prstGeom prst="rect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2FE956-C3C6-060C-6C06-6B62B6A8F952}"/>
              </a:ext>
            </a:extLst>
          </p:cNvPr>
          <p:cNvSpPr txBox="1"/>
          <p:nvPr/>
        </p:nvSpPr>
        <p:spPr>
          <a:xfrm>
            <a:off x="4288011" y="1550984"/>
            <a:ext cx="388248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>
                <a:solidFill>
                  <a:srgbClr val="232323"/>
                </a:solidFill>
                <a:latin typeface="Aptos"/>
              </a:rPr>
              <a:t>Africa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05775A5-08A7-57A8-EE33-A5560E03A91B}"/>
              </a:ext>
            </a:extLst>
          </p:cNvPr>
          <p:cNvSpPr txBox="1"/>
          <p:nvPr/>
        </p:nvSpPr>
        <p:spPr>
          <a:xfrm>
            <a:off x="5306271" y="1536611"/>
            <a:ext cx="514885" cy="23743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43" b="1">
                <a:solidFill>
                  <a:srgbClr val="144B78"/>
                </a:solidFill>
                <a:latin typeface="Aptos"/>
              </a:rPr>
              <a:t>15.3%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377572-9D0B-6FBF-7B32-F966216FDF81}"/>
              </a:ext>
            </a:extLst>
          </p:cNvPr>
          <p:cNvSpPr txBox="1"/>
          <p:nvPr/>
        </p:nvSpPr>
        <p:spPr>
          <a:xfrm>
            <a:off x="4288012" y="1694715"/>
            <a:ext cx="471604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00125C"/>
                </a:solidFill>
                <a:latin typeface="Aptos"/>
              </a:rPr>
              <a:t>0.85M</a:t>
            </a:r>
            <a:r>
              <a:rPr sz="472" dirty="0">
                <a:solidFill>
                  <a:srgbClr val="5F5F5F"/>
                </a:solidFill>
                <a:latin typeface="Aptos"/>
              </a:rPr>
              <a:t> kg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6E4BE8A-9693-A557-7687-35F5BDA71F49}"/>
              </a:ext>
            </a:extLst>
          </p:cNvPr>
          <p:cNvSpPr/>
          <p:nvPr/>
        </p:nvSpPr>
        <p:spPr>
          <a:xfrm flipV="1">
            <a:off x="4288012" y="1847896"/>
            <a:ext cx="1533144" cy="23955"/>
          </a:xfrm>
          <a:prstGeom prst="rect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23370F-DB43-A2DD-5279-D8B2C78D46C2}"/>
              </a:ext>
            </a:extLst>
          </p:cNvPr>
          <p:cNvSpPr txBox="1"/>
          <p:nvPr/>
        </p:nvSpPr>
        <p:spPr>
          <a:xfrm>
            <a:off x="4288012" y="1943852"/>
            <a:ext cx="590226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>
                <a:solidFill>
                  <a:srgbClr val="232323"/>
                </a:solidFill>
                <a:latin typeface="Aptos"/>
              </a:rPr>
              <a:t>Middle East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E3EB9BC-5C47-A0C6-2901-64E19C8CD684}"/>
              </a:ext>
            </a:extLst>
          </p:cNvPr>
          <p:cNvSpPr txBox="1"/>
          <p:nvPr/>
        </p:nvSpPr>
        <p:spPr>
          <a:xfrm>
            <a:off x="5306271" y="1929479"/>
            <a:ext cx="514885" cy="23743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43" b="1">
                <a:solidFill>
                  <a:srgbClr val="144B78"/>
                </a:solidFill>
                <a:latin typeface="Aptos"/>
              </a:rPr>
              <a:t>11.7%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1C7D5DF-FBC2-AC31-6D70-DB598AE53223}"/>
              </a:ext>
            </a:extLst>
          </p:cNvPr>
          <p:cNvSpPr txBox="1"/>
          <p:nvPr/>
        </p:nvSpPr>
        <p:spPr>
          <a:xfrm>
            <a:off x="4288012" y="2087584"/>
            <a:ext cx="471604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00125C"/>
                </a:solidFill>
                <a:latin typeface="Aptos"/>
              </a:rPr>
              <a:t>0.65M</a:t>
            </a:r>
            <a:r>
              <a:rPr sz="472" dirty="0">
                <a:solidFill>
                  <a:srgbClr val="00125C"/>
                </a:solidFill>
                <a:latin typeface="Aptos"/>
              </a:rPr>
              <a:t> kg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358838E-021A-3B53-76B4-B1F1EEA98F2E}"/>
              </a:ext>
            </a:extLst>
          </p:cNvPr>
          <p:cNvSpPr/>
          <p:nvPr/>
        </p:nvSpPr>
        <p:spPr>
          <a:xfrm flipV="1">
            <a:off x="4288012" y="2240765"/>
            <a:ext cx="1533144" cy="23955"/>
          </a:xfrm>
          <a:prstGeom prst="rect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C2840FA-9ADD-1B61-45E5-1AFF573C5455}"/>
              </a:ext>
            </a:extLst>
          </p:cNvPr>
          <p:cNvSpPr txBox="1"/>
          <p:nvPr/>
        </p:nvSpPr>
        <p:spPr>
          <a:xfrm>
            <a:off x="4288011" y="2336719"/>
            <a:ext cx="692818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232323"/>
                </a:solidFill>
                <a:latin typeface="Aptos"/>
              </a:rPr>
              <a:t>North America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5547A91-EDBA-BA48-9FBD-52057B6304ED}"/>
              </a:ext>
            </a:extLst>
          </p:cNvPr>
          <p:cNvSpPr txBox="1"/>
          <p:nvPr/>
        </p:nvSpPr>
        <p:spPr>
          <a:xfrm>
            <a:off x="5370391" y="2322347"/>
            <a:ext cx="450765" cy="23743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43" b="1">
                <a:solidFill>
                  <a:srgbClr val="144B78"/>
                </a:solidFill>
                <a:latin typeface="Aptos"/>
              </a:rPr>
              <a:t>0.7%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DBD937E-DAA4-7F20-9652-6A157EA39E43}"/>
              </a:ext>
            </a:extLst>
          </p:cNvPr>
          <p:cNvSpPr txBox="1"/>
          <p:nvPr/>
        </p:nvSpPr>
        <p:spPr>
          <a:xfrm>
            <a:off x="4288012" y="2480452"/>
            <a:ext cx="471604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dirty="0">
                <a:solidFill>
                  <a:srgbClr val="00125C"/>
                </a:solidFill>
                <a:latin typeface="Aptos"/>
              </a:rPr>
              <a:t>0.04M</a:t>
            </a:r>
            <a:r>
              <a:rPr sz="472" dirty="0">
                <a:solidFill>
                  <a:srgbClr val="5F5F5F"/>
                </a:solidFill>
                <a:latin typeface="Aptos"/>
              </a:rPr>
              <a:t> kg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613C7D5-C78E-C2E7-0FEF-37D17891F874}"/>
              </a:ext>
            </a:extLst>
          </p:cNvPr>
          <p:cNvSpPr/>
          <p:nvPr/>
        </p:nvSpPr>
        <p:spPr>
          <a:xfrm flipV="1">
            <a:off x="4288012" y="2633633"/>
            <a:ext cx="1533144" cy="23955"/>
          </a:xfrm>
          <a:prstGeom prst="rect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B85E9DF-9252-E93E-9AD5-C8070233E21C}"/>
              </a:ext>
            </a:extLst>
          </p:cNvPr>
          <p:cNvSpPr txBox="1"/>
          <p:nvPr/>
        </p:nvSpPr>
        <p:spPr>
          <a:xfrm>
            <a:off x="359331" y="2906858"/>
            <a:ext cx="857927" cy="18094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576" b="1">
                <a:solidFill>
                  <a:srgbClr val="A04126"/>
                </a:solidFill>
                <a:latin typeface="Aptos"/>
              </a:rPr>
              <a:t>EXPORT FOOTPRINT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23DE5CF-91E7-2C9C-731F-DB0A43E47704}"/>
              </a:ext>
            </a:extLst>
          </p:cNvPr>
          <p:cNvSpPr txBox="1"/>
          <p:nvPr/>
        </p:nvSpPr>
        <p:spPr>
          <a:xfrm>
            <a:off x="359331" y="3079337"/>
            <a:ext cx="2246128" cy="1891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629" b="1">
                <a:solidFill>
                  <a:srgbClr val="232323"/>
                </a:solidFill>
                <a:latin typeface="Aptos"/>
              </a:rPr>
              <a:t>31 destination markets  •  5.57M kg  •  $31.32M FOB value</a:t>
            </a:r>
          </a:p>
        </p:txBody>
      </p:sp>
    </p:spTree>
    <p:extLst>
      <p:ext uri="{BB962C8B-B14F-4D97-AF65-F5344CB8AC3E}">
        <p14:creationId xmlns:p14="http://schemas.microsoft.com/office/powerpoint/2010/main" val="1119788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BC1A3-9B39-B723-E1EE-D46194B5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F308D96-4320-01DA-A639-446851B65E08}"/>
              </a:ext>
            </a:extLst>
          </p:cNvPr>
          <p:cNvGrpSpPr/>
          <p:nvPr/>
        </p:nvGrpSpPr>
        <p:grpSpPr>
          <a:xfrm>
            <a:off x="0" y="153162"/>
            <a:ext cx="6388100" cy="3461385"/>
            <a:chOff x="0" y="153162"/>
            <a:chExt cx="6388100" cy="346138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C5A78B92-1BB0-2E1F-4304-F6B264555C0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5746"/>
              <a:ext cx="6388099" cy="3418203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BCDCC3F-3DFD-580A-9902-7D4337820B21}"/>
                </a:ext>
              </a:extLst>
            </p:cNvPr>
            <p:cNvSpPr/>
            <p:nvPr/>
          </p:nvSpPr>
          <p:spPr>
            <a:xfrm>
              <a:off x="5194300" y="153162"/>
              <a:ext cx="927100" cy="711200"/>
            </a:xfrm>
            <a:custGeom>
              <a:avLst/>
              <a:gdLst/>
              <a:ahLst/>
              <a:cxnLst/>
              <a:rect l="l" t="t" r="r" b="b"/>
              <a:pathLst>
                <a:path w="927100" h="711200">
                  <a:moveTo>
                    <a:pt x="927100" y="0"/>
                  </a:moveTo>
                  <a:lnTo>
                    <a:pt x="0" y="0"/>
                  </a:lnTo>
                  <a:lnTo>
                    <a:pt x="0" y="711200"/>
                  </a:lnTo>
                  <a:lnTo>
                    <a:pt x="927100" y="711200"/>
                  </a:lnTo>
                  <a:lnTo>
                    <a:pt x="927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8A97C800-C8D0-3365-998A-792BC80D307F}"/>
                </a:ext>
              </a:extLst>
            </p:cNvPr>
            <p:cNvSpPr/>
            <p:nvPr/>
          </p:nvSpPr>
          <p:spPr>
            <a:xfrm>
              <a:off x="1441449" y="2876552"/>
              <a:ext cx="3886200" cy="646430"/>
            </a:xfrm>
            <a:custGeom>
              <a:avLst/>
              <a:gdLst/>
              <a:ahLst/>
              <a:cxnLst/>
              <a:rect l="l" t="t" r="r" b="b"/>
              <a:pathLst>
                <a:path w="3886200" h="646429">
                  <a:moveTo>
                    <a:pt x="3886200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3886200" y="646328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005F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473FE6D1-4ECD-F8DE-428D-45F6F73D9C06}"/>
              </a:ext>
            </a:extLst>
          </p:cNvPr>
          <p:cNvSpPr txBox="1"/>
          <p:nvPr/>
        </p:nvSpPr>
        <p:spPr>
          <a:xfrm>
            <a:off x="1520445" y="2876552"/>
            <a:ext cx="304520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Trading</a:t>
            </a:r>
            <a:r>
              <a:rPr sz="18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Opportunities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lang="en-US" sz="1800" dirty="0">
                <a:solidFill>
                  <a:srgbClr val="FFFFFF"/>
                </a:solidFill>
                <a:latin typeface="Arial MT"/>
                <a:cs typeface="Arial MT"/>
              </a:rPr>
              <a:t> Horticultural</a:t>
            </a:r>
            <a:r>
              <a:rPr sz="18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Crops</a:t>
            </a:r>
            <a:endParaRPr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712452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brand-rule">
            <a:extLst>
              <a:ext uri="{FF2B5EF4-FFF2-40B4-BE49-F238E27FC236}">
                <a16:creationId xmlns:a16="http://schemas.microsoft.com/office/drawing/2014/main" id="{2DF03444-828D-49B0-8E51-28C0348C80EA}"/>
              </a:ext>
            </a:extLst>
          </p:cNvPr>
          <p:cNvSpPr>
            <a:spLocks noGrp="1"/>
          </p:cNvSpPr>
          <p:nvPr/>
        </p:nvSpPr>
        <p:spPr>
          <a:xfrm>
            <a:off x="0" y="13097"/>
            <a:ext cx="6388100" cy="49907"/>
          </a:xfrm>
          <a:prstGeom prst="rect">
            <a:avLst/>
          </a:prstGeom>
          <a:solidFill>
            <a:srgbClr val="1E4E31"/>
          </a:solidFill>
          <a:ln w="0">
            <a:noFill/>
            <a:prstDash val="solid"/>
          </a:ln>
        </p:spPr>
        <p:txBody>
          <a:bodyPr/>
          <a:lstStyle/>
          <a:p>
            <a:pPr algn="l" defTabSz="479146" rtl="0">
              <a:defRPr/>
            </a:pPr>
            <a:endParaRPr lang="en-TZ" sz="943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historical-label">
            <a:extLst>
              <a:ext uri="{FF2B5EF4-FFF2-40B4-BE49-F238E27FC236}">
                <a16:creationId xmlns:a16="http://schemas.microsoft.com/office/drawing/2014/main" id="{C41AEB74-74E9-4F44-AB0B-3C3B7180CC83}"/>
              </a:ext>
            </a:extLst>
          </p:cNvPr>
          <p:cNvSpPr>
            <a:spLocks noGrp="1"/>
          </p:cNvSpPr>
          <p:nvPr/>
        </p:nvSpPr>
        <p:spPr>
          <a:xfrm>
            <a:off x="319405" y="619966"/>
            <a:ext cx="728643" cy="1357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 defTabSz="479146" rtl="0">
              <a:defRPr sz="975" b="1" i="0">
                <a:solidFill>
                  <a:srgbClr val="7A897F"/>
                </a:solidFill>
              </a:defRPr>
            </a:pPr>
            <a:r>
              <a:rPr sz="511" b="1" kern="1200" dirty="0">
                <a:solidFill>
                  <a:srgbClr val="7A897F"/>
                </a:solidFill>
                <a:latin typeface="Calibri"/>
                <a:ea typeface="Calibri"/>
                <a:cs typeface="Calibri"/>
              </a:rPr>
              <a:t>EXPORT VALUE  |  </a:t>
            </a:r>
            <a:r>
              <a:rPr lang="en-US" sz="511" b="1" kern="1200" dirty="0">
                <a:solidFill>
                  <a:srgbClr val="7A897F"/>
                </a:solidFill>
                <a:latin typeface="Calibri"/>
                <a:ea typeface="Calibri"/>
                <a:cs typeface="Calibri"/>
              </a:rPr>
              <a:t>USD</a:t>
            </a:r>
            <a:endParaRPr sz="511" b="1" kern="1200" dirty="0">
              <a:solidFill>
                <a:srgbClr val="7A897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arget-field">
            <a:extLst>
              <a:ext uri="{FF2B5EF4-FFF2-40B4-BE49-F238E27FC236}">
                <a16:creationId xmlns:a16="http://schemas.microsoft.com/office/drawing/2014/main" id="{61BAE93E-8EB5-4DB8-A9B3-8AA4D68FA4FF}"/>
              </a:ext>
            </a:extLst>
          </p:cNvPr>
          <p:cNvSpPr>
            <a:spLocks noGrp="1"/>
          </p:cNvSpPr>
          <p:nvPr/>
        </p:nvSpPr>
        <p:spPr>
          <a:xfrm>
            <a:off x="4561503" y="615974"/>
            <a:ext cx="1517174" cy="1746746"/>
          </a:xfrm>
          <a:prstGeom prst="roundRect">
            <a:avLst>
              <a:gd name="adj" fmla="val 7237"/>
            </a:avLst>
          </a:prstGeom>
          <a:solidFill>
            <a:srgbClr val="F1F5EA"/>
          </a:solidFill>
          <a:ln w="0">
            <a:noFill/>
            <a:prstDash val="solid"/>
          </a:ln>
        </p:spPr>
        <p:txBody>
          <a:bodyPr/>
          <a:lstStyle/>
          <a:p>
            <a:pPr algn="l" defTabSz="479146" rtl="0">
              <a:defRPr/>
            </a:pPr>
            <a:endParaRPr lang="en-TZ" sz="943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2025-growth-start">
            <a:extLst>
              <a:ext uri="{FF2B5EF4-FFF2-40B4-BE49-F238E27FC236}">
                <a16:creationId xmlns:a16="http://schemas.microsoft.com/office/drawing/2014/main" id="{0077E818-BDC3-426F-A9FB-82BD9947E19B}"/>
              </a:ext>
            </a:extLst>
          </p:cNvPr>
          <p:cNvSpPr>
            <a:spLocks noGrp="1"/>
          </p:cNvSpPr>
          <p:nvPr/>
        </p:nvSpPr>
        <p:spPr>
          <a:xfrm>
            <a:off x="4292005" y="1060146"/>
            <a:ext cx="69870" cy="69870"/>
          </a:xfrm>
          <a:prstGeom prst="ellipse">
            <a:avLst/>
          </a:prstGeom>
          <a:solidFill>
            <a:srgbClr val="EF7B2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algn="l" defTabSz="479146" rtl="0">
              <a:defRPr/>
            </a:pPr>
            <a:endParaRPr lang="en-TZ" sz="943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2030-target-circle">
            <a:extLst>
              <a:ext uri="{FF2B5EF4-FFF2-40B4-BE49-F238E27FC236}">
                <a16:creationId xmlns:a16="http://schemas.microsoft.com/office/drawing/2014/main" id="{286DE66C-5258-4D7B-A75A-233A8590B660}"/>
              </a:ext>
            </a:extLst>
          </p:cNvPr>
          <p:cNvSpPr>
            <a:spLocks noGrp="1"/>
          </p:cNvSpPr>
          <p:nvPr/>
        </p:nvSpPr>
        <p:spPr>
          <a:xfrm>
            <a:off x="4895880" y="800630"/>
            <a:ext cx="858401" cy="858401"/>
          </a:xfrm>
          <a:prstGeom prst="ellipse">
            <a:avLst/>
          </a:prstGeom>
          <a:solidFill>
            <a:srgbClr val="1E4E31"/>
          </a:solidFill>
          <a:ln w="3810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pPr algn="l" defTabSz="479146" rtl="0">
              <a:defRPr/>
            </a:pPr>
            <a:endParaRPr lang="en-TZ" sz="943" kern="12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  <p:cxnSp>
        <p:nvCxnSpPr>
          <p:cNvPr id="39" name="Straight Arrow Connector 38"/>
          <p:cNvCxnSpPr>
            <a:stCxn id="9" idx="6"/>
            <a:endCxn id="10" idx="2"/>
          </p:cNvCxnSpPr>
          <p:nvPr/>
        </p:nvCxnSpPr>
        <p:spPr>
          <a:xfrm>
            <a:off x="4361875" y="1095082"/>
            <a:ext cx="534005" cy="134749"/>
          </a:xfrm>
          <a:prstGeom prst="straightConnector1">
            <a:avLst/>
          </a:prstGeom>
          <a:ln w="38100">
            <a:solidFill>
              <a:srgbClr val="EF7B2D"/>
            </a:solidFill>
            <a:prstDash val="dash"/>
            <a:tailEnd type="triangle" w="lg" len="lg"/>
          </a:ln>
        </p:spPr>
      </p:cxnSp>
      <p:graphicFrame>
        <p:nvGraphicFramePr>
          <p:cNvPr id="40" name="Chart"/>
          <p:cNvGraphicFramePr/>
          <p:nvPr/>
        </p:nvGraphicFramePr>
        <p:xfrm>
          <a:off x="299442" y="725769"/>
          <a:ext cx="4092377" cy="162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arget-label">
            <a:extLst>
              <a:ext uri="{FF2B5EF4-FFF2-40B4-BE49-F238E27FC236}">
                <a16:creationId xmlns:a16="http://schemas.microsoft.com/office/drawing/2014/main" id="{CABEC69B-9FE1-4FD7-BE3A-25C51B61DB03}"/>
              </a:ext>
            </a:extLst>
          </p:cNvPr>
          <p:cNvSpPr>
            <a:spLocks noGrp="1"/>
          </p:cNvSpPr>
          <p:nvPr/>
        </p:nvSpPr>
        <p:spPr>
          <a:xfrm>
            <a:off x="4721205" y="655900"/>
            <a:ext cx="1197769" cy="1097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975" b="1" i="0">
                <a:solidFill>
                  <a:srgbClr val="4E6257"/>
                </a:solidFill>
              </a:defRPr>
            </a:pPr>
            <a:r>
              <a:rPr sz="511" b="1" kern="1200">
                <a:solidFill>
                  <a:srgbClr val="4E6257"/>
                </a:solidFill>
                <a:latin typeface="Calibri"/>
                <a:ea typeface="Calibri"/>
                <a:cs typeface="Calibri"/>
              </a:rPr>
              <a:t>2030 EXPORT AMBITION</a:t>
            </a:r>
          </a:p>
        </p:txBody>
      </p:sp>
      <p:sp>
        <p:nvSpPr>
          <p:cNvPr id="14" name="target-value">
            <a:extLst>
              <a:ext uri="{FF2B5EF4-FFF2-40B4-BE49-F238E27FC236}">
                <a16:creationId xmlns:a16="http://schemas.microsoft.com/office/drawing/2014/main" id="{010A3A7A-75BD-4B2D-ACBB-CD489DDFFA23}"/>
              </a:ext>
            </a:extLst>
          </p:cNvPr>
          <p:cNvSpPr>
            <a:spLocks noGrp="1"/>
          </p:cNvSpPr>
          <p:nvPr/>
        </p:nvSpPr>
        <p:spPr>
          <a:xfrm>
            <a:off x="4970740" y="1005249"/>
            <a:ext cx="708680" cy="27448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 defTabSz="479146" rtl="0">
              <a:defRPr sz="3150" b="1" i="0">
                <a:solidFill>
                  <a:srgbClr val="FFFFFF"/>
                </a:solidFill>
              </a:defRPr>
            </a:pPr>
            <a:r>
              <a:rPr sz="1651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$2.0B</a:t>
            </a:r>
          </a:p>
        </p:txBody>
      </p:sp>
      <p:sp>
        <p:nvSpPr>
          <p:cNvPr id="15" name="target-year">
            <a:extLst>
              <a:ext uri="{FF2B5EF4-FFF2-40B4-BE49-F238E27FC236}">
                <a16:creationId xmlns:a16="http://schemas.microsoft.com/office/drawing/2014/main" id="{4FCC2155-474E-4C62-B3D0-DAA5574A18F7}"/>
              </a:ext>
            </a:extLst>
          </p:cNvPr>
          <p:cNvSpPr>
            <a:spLocks noGrp="1"/>
          </p:cNvSpPr>
          <p:nvPr/>
        </p:nvSpPr>
        <p:spPr>
          <a:xfrm>
            <a:off x="5060573" y="1279737"/>
            <a:ext cx="529015" cy="1247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1125" b="1" i="0">
                <a:solidFill>
                  <a:srgbClr val="FFFFFF"/>
                </a:solidFill>
              </a:defRPr>
            </a:pPr>
            <a:r>
              <a:rPr sz="590" b="1" kern="1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 2030</a:t>
            </a:r>
          </a:p>
        </p:txBody>
      </p:sp>
      <p:sp>
        <p:nvSpPr>
          <p:cNvPr id="16" name="target-multiple">
            <a:extLst>
              <a:ext uri="{FF2B5EF4-FFF2-40B4-BE49-F238E27FC236}">
                <a16:creationId xmlns:a16="http://schemas.microsoft.com/office/drawing/2014/main" id="{9E567695-3C8F-4B2C-B434-40BF6A6B3735}"/>
              </a:ext>
            </a:extLst>
          </p:cNvPr>
          <p:cNvSpPr>
            <a:spLocks noGrp="1"/>
          </p:cNvSpPr>
          <p:nvPr/>
        </p:nvSpPr>
        <p:spPr>
          <a:xfrm>
            <a:off x="4491633" y="910425"/>
            <a:ext cx="459145" cy="1796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1950" b="1" i="0">
                <a:solidFill>
                  <a:srgbClr val="EF7B2D"/>
                </a:solidFill>
              </a:defRPr>
            </a:pPr>
            <a:r>
              <a:rPr sz="1022" b="1" kern="1200">
                <a:solidFill>
                  <a:srgbClr val="EF7B2D"/>
                </a:solidFill>
                <a:latin typeface="Calibri"/>
                <a:ea typeface="Calibri"/>
                <a:cs typeface="Calibri"/>
              </a:rPr>
              <a:t>4.0×</a:t>
            </a:r>
          </a:p>
        </p:txBody>
      </p:sp>
      <p:sp>
        <p:nvSpPr>
          <p:cNvPr id="17" name="required-rate">
            <a:extLst>
              <a:ext uri="{FF2B5EF4-FFF2-40B4-BE49-F238E27FC236}">
                <a16:creationId xmlns:a16="http://schemas.microsoft.com/office/drawing/2014/main" id="{1EBD6A90-FAA8-4860-8CFA-01F93CC0F78C}"/>
              </a:ext>
            </a:extLst>
          </p:cNvPr>
          <p:cNvSpPr>
            <a:spLocks noGrp="1"/>
          </p:cNvSpPr>
          <p:nvPr/>
        </p:nvSpPr>
        <p:spPr>
          <a:xfrm>
            <a:off x="4741168" y="1758845"/>
            <a:ext cx="1157843" cy="214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2550" b="1" i="0">
                <a:solidFill>
                  <a:srgbClr val="EF7B2D"/>
                </a:solidFill>
              </a:defRPr>
            </a:pPr>
            <a:r>
              <a:rPr sz="1336" b="1" kern="1200" dirty="0">
                <a:solidFill>
                  <a:srgbClr val="EF7B2D"/>
                </a:solidFill>
                <a:latin typeface="Calibri"/>
                <a:ea typeface="Calibri"/>
                <a:cs typeface="Calibri"/>
              </a:rPr>
              <a:t>31.6%</a:t>
            </a:r>
          </a:p>
        </p:txBody>
      </p:sp>
      <p:sp>
        <p:nvSpPr>
          <p:cNvPr id="18" name="required-rate-label">
            <a:extLst>
              <a:ext uri="{FF2B5EF4-FFF2-40B4-BE49-F238E27FC236}">
                <a16:creationId xmlns:a16="http://schemas.microsoft.com/office/drawing/2014/main" id="{DB60BF9E-0FC4-490B-A4BF-476C36758CCF}"/>
              </a:ext>
            </a:extLst>
          </p:cNvPr>
          <p:cNvSpPr>
            <a:spLocks noGrp="1"/>
          </p:cNvSpPr>
          <p:nvPr/>
        </p:nvSpPr>
        <p:spPr>
          <a:xfrm>
            <a:off x="4741168" y="1958473"/>
            <a:ext cx="1157843" cy="23955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1200" b="0" i="0">
                <a:solidFill>
                  <a:srgbClr val="4E6257"/>
                </a:solidFill>
              </a:defRPr>
            </a:pPr>
            <a:r>
              <a:rPr sz="629" b="1" kern="1200" dirty="0">
                <a:solidFill>
                  <a:srgbClr val="4E6257"/>
                </a:solidFill>
                <a:latin typeface="Calibri"/>
                <a:ea typeface="Calibri"/>
                <a:cs typeface="Calibri"/>
              </a:rPr>
              <a:t>annual growth required</a:t>
            </a:r>
          </a:p>
          <a:p>
            <a:pPr algn="ctr" defTabSz="479146" rtl="0">
              <a:defRPr sz="1200" b="0" i="0">
                <a:solidFill>
                  <a:srgbClr val="4E6257"/>
                </a:solidFill>
              </a:defRPr>
            </a:pPr>
            <a:r>
              <a:rPr sz="629" b="1" kern="1200" dirty="0">
                <a:solidFill>
                  <a:srgbClr val="4E6257"/>
                </a:solidFill>
                <a:latin typeface="Calibri"/>
                <a:ea typeface="Calibri"/>
                <a:cs typeface="Calibri"/>
              </a:rPr>
              <a:t>from 2025 to 2030</a:t>
            </a:r>
          </a:p>
        </p:txBody>
      </p:sp>
      <p:sp>
        <p:nvSpPr>
          <p:cNvPr id="19" name="pace-divider">
            <a:extLst>
              <a:ext uri="{FF2B5EF4-FFF2-40B4-BE49-F238E27FC236}">
                <a16:creationId xmlns:a16="http://schemas.microsoft.com/office/drawing/2014/main" id="{E47C0C03-6213-40EB-A499-D04A033E0F1F}"/>
              </a:ext>
            </a:extLst>
          </p:cNvPr>
          <p:cNvSpPr>
            <a:spLocks noGrp="1"/>
          </p:cNvSpPr>
          <p:nvPr/>
        </p:nvSpPr>
        <p:spPr>
          <a:xfrm>
            <a:off x="309424" y="2472516"/>
            <a:ext cx="5769253" cy="9981"/>
          </a:xfrm>
          <a:prstGeom prst="rect">
            <a:avLst/>
          </a:prstGeom>
          <a:solidFill>
            <a:srgbClr val="D9E0D7"/>
          </a:solidFill>
          <a:ln w="0">
            <a:noFill/>
            <a:prstDash val="solid"/>
          </a:ln>
        </p:spPr>
        <p:txBody>
          <a:bodyPr/>
          <a:lstStyle/>
          <a:p>
            <a:pPr algn="l" defTabSz="479146" rtl="0">
              <a:defRPr/>
            </a:pPr>
            <a:endParaRPr lang="en-TZ" sz="943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pace-eyebrow">
            <a:extLst>
              <a:ext uri="{FF2B5EF4-FFF2-40B4-BE49-F238E27FC236}">
                <a16:creationId xmlns:a16="http://schemas.microsoft.com/office/drawing/2014/main" id="{E453A74B-2675-4F00-88B3-BF1F06B5C3E8}"/>
              </a:ext>
            </a:extLst>
          </p:cNvPr>
          <p:cNvSpPr>
            <a:spLocks noGrp="1"/>
          </p:cNvSpPr>
          <p:nvPr/>
        </p:nvSpPr>
        <p:spPr>
          <a:xfrm>
            <a:off x="309423" y="2587302"/>
            <a:ext cx="1147862" cy="1048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 defTabSz="479146" rtl="0">
              <a:defRPr sz="975" b="1" i="0">
                <a:solidFill>
                  <a:srgbClr val="7A897F"/>
                </a:solidFill>
              </a:defRPr>
            </a:pPr>
            <a:r>
              <a:rPr sz="511" b="1" kern="1200" dirty="0">
                <a:solidFill>
                  <a:srgbClr val="7A897F"/>
                </a:solidFill>
                <a:latin typeface="Calibri"/>
                <a:ea typeface="Calibri"/>
                <a:cs typeface="Calibri"/>
              </a:rPr>
              <a:t>THE PACE MUST ACCELERATE</a:t>
            </a:r>
          </a:p>
        </p:txBody>
      </p:sp>
      <p:sp>
        <p:nvSpPr>
          <p:cNvPr id="21" name="historical-cagr">
            <a:extLst>
              <a:ext uri="{FF2B5EF4-FFF2-40B4-BE49-F238E27FC236}">
                <a16:creationId xmlns:a16="http://schemas.microsoft.com/office/drawing/2014/main" id="{3F53295D-3471-49D6-B22E-03C03FBDFAB8}"/>
              </a:ext>
            </a:extLst>
          </p:cNvPr>
          <p:cNvSpPr>
            <a:spLocks noGrp="1"/>
          </p:cNvSpPr>
          <p:nvPr/>
        </p:nvSpPr>
        <p:spPr>
          <a:xfrm>
            <a:off x="1597025" y="2532404"/>
            <a:ext cx="598884" cy="2245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2325" b="1" i="0">
                <a:solidFill>
                  <a:srgbClr val="1E4E31"/>
                </a:solidFill>
              </a:defRPr>
            </a:pPr>
            <a:r>
              <a:rPr sz="1218" b="1" kern="1200" dirty="0">
                <a:solidFill>
                  <a:srgbClr val="1E4E31"/>
                </a:solidFill>
                <a:latin typeface="Calibri"/>
                <a:ea typeface="Calibri"/>
                <a:cs typeface="Calibri"/>
              </a:rPr>
              <a:t>12.4%</a:t>
            </a:r>
          </a:p>
        </p:txBody>
      </p:sp>
      <p:sp>
        <p:nvSpPr>
          <p:cNvPr id="22" name="historical-cagr-label">
            <a:extLst>
              <a:ext uri="{FF2B5EF4-FFF2-40B4-BE49-F238E27FC236}">
                <a16:creationId xmlns:a16="http://schemas.microsoft.com/office/drawing/2014/main" id="{0B894175-C459-473E-AE70-C5C7A9DB8596}"/>
              </a:ext>
            </a:extLst>
          </p:cNvPr>
          <p:cNvSpPr>
            <a:spLocks noGrp="1"/>
          </p:cNvSpPr>
          <p:nvPr/>
        </p:nvSpPr>
        <p:spPr>
          <a:xfrm>
            <a:off x="2230844" y="2552367"/>
            <a:ext cx="728643" cy="214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 defTabSz="479146" rtl="0">
              <a:defRPr sz="1125" b="0" i="0">
                <a:solidFill>
                  <a:srgbClr val="4E6257"/>
                </a:solidFill>
              </a:defRPr>
            </a:pPr>
            <a:r>
              <a:rPr sz="590" kern="1200">
                <a:solidFill>
                  <a:srgbClr val="4E6257"/>
                </a:solidFill>
                <a:latin typeface="Calibri"/>
                <a:ea typeface="Calibri"/>
                <a:cs typeface="Calibri"/>
              </a:rPr>
              <a:t>historical CAGR</a:t>
            </a:r>
          </a:p>
          <a:p>
            <a:pPr algn="l" defTabSz="479146" rtl="0">
              <a:defRPr sz="1125" b="0" i="0">
                <a:solidFill>
                  <a:srgbClr val="4E6257"/>
                </a:solidFill>
              </a:defRPr>
            </a:pPr>
            <a:r>
              <a:rPr sz="590" kern="1200">
                <a:solidFill>
                  <a:srgbClr val="4E6257"/>
                </a:solidFill>
                <a:latin typeface="Calibri"/>
                <a:ea typeface="Calibri"/>
                <a:cs typeface="Calibri"/>
              </a:rPr>
              <a:t>2017–2025*</a:t>
            </a:r>
          </a:p>
        </p:txBody>
      </p:sp>
      <p:sp>
        <p:nvSpPr>
          <p:cNvPr id="23" name="pace-arrow">
            <a:extLst>
              <a:ext uri="{FF2B5EF4-FFF2-40B4-BE49-F238E27FC236}">
                <a16:creationId xmlns:a16="http://schemas.microsoft.com/office/drawing/2014/main" id="{E136732B-A92F-4890-B982-A1C941F14FAF}"/>
              </a:ext>
            </a:extLst>
          </p:cNvPr>
          <p:cNvSpPr>
            <a:spLocks noGrp="1"/>
          </p:cNvSpPr>
          <p:nvPr/>
        </p:nvSpPr>
        <p:spPr>
          <a:xfrm>
            <a:off x="3084255" y="2577320"/>
            <a:ext cx="588903" cy="134749"/>
          </a:xfrm>
          <a:prstGeom prst="rightArrow">
            <a:avLst/>
          </a:prstGeom>
          <a:solidFill>
            <a:srgbClr val="EF7B2D"/>
          </a:solidFill>
          <a:ln w="0">
            <a:solidFill>
              <a:srgbClr val="EF7B2D"/>
            </a:solidFill>
            <a:prstDash val="solid"/>
          </a:ln>
        </p:spPr>
        <p:txBody>
          <a:bodyPr/>
          <a:lstStyle/>
          <a:p>
            <a:pPr algn="l" defTabSz="479146" rtl="0">
              <a:defRPr/>
            </a:pPr>
            <a:endParaRPr lang="en-TZ" sz="943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required-cagr">
            <a:extLst>
              <a:ext uri="{FF2B5EF4-FFF2-40B4-BE49-F238E27FC236}">
                <a16:creationId xmlns:a16="http://schemas.microsoft.com/office/drawing/2014/main" id="{8213C741-37A7-4984-B730-241896838350}"/>
              </a:ext>
            </a:extLst>
          </p:cNvPr>
          <p:cNvSpPr>
            <a:spLocks noGrp="1"/>
          </p:cNvSpPr>
          <p:nvPr/>
        </p:nvSpPr>
        <p:spPr>
          <a:xfrm>
            <a:off x="3857814" y="2532404"/>
            <a:ext cx="638810" cy="2245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 defTabSz="479146" rtl="0">
              <a:defRPr sz="2325" b="1" i="0">
                <a:solidFill>
                  <a:srgbClr val="EF7B2D"/>
                </a:solidFill>
              </a:defRPr>
            </a:pPr>
            <a:r>
              <a:rPr sz="1218" b="1" kern="1200">
                <a:solidFill>
                  <a:srgbClr val="EF7B2D"/>
                </a:solidFill>
                <a:latin typeface="Calibri"/>
                <a:ea typeface="Calibri"/>
                <a:cs typeface="Calibri"/>
              </a:rPr>
              <a:t>31.6%</a:t>
            </a:r>
          </a:p>
        </p:txBody>
      </p:sp>
      <p:sp>
        <p:nvSpPr>
          <p:cNvPr id="28" name="source">
            <a:extLst>
              <a:ext uri="{FF2B5EF4-FFF2-40B4-BE49-F238E27FC236}">
                <a16:creationId xmlns:a16="http://schemas.microsoft.com/office/drawing/2014/main" id="{D32965B1-7056-404A-B02F-431304F19F27}"/>
              </a:ext>
            </a:extLst>
          </p:cNvPr>
          <p:cNvSpPr>
            <a:spLocks noGrp="1"/>
          </p:cNvSpPr>
          <p:nvPr/>
        </p:nvSpPr>
        <p:spPr>
          <a:xfrm>
            <a:off x="5012662" y="2514153"/>
            <a:ext cx="1333516" cy="1862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 defTabSz="479146" rtl="0">
              <a:defRPr sz="900" b="0" i="0">
                <a:solidFill>
                  <a:srgbClr val="7A897F"/>
                </a:solidFill>
              </a:defRPr>
            </a:pPr>
            <a:r>
              <a:rPr sz="576" b="1" kern="12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Source: </a:t>
            </a:r>
            <a:r>
              <a:rPr lang="en-US" sz="576" b="1" kern="12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TAHA design using </a:t>
            </a:r>
            <a:r>
              <a:rPr lang="en-US" sz="576" b="1" kern="1200" dirty="0" err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BoT</a:t>
            </a:r>
            <a:r>
              <a:rPr lang="en-US" sz="576" b="1" kern="12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and Economic Survey reports (various)</a:t>
            </a:r>
            <a:endParaRPr sz="576" b="1" kern="1200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1" descr="Shift the Farm Bill - Farm Sanctuary">
            <a:extLst>
              <a:ext uri="{FF2B5EF4-FFF2-40B4-BE49-F238E27FC236}">
                <a16:creationId xmlns:a16="http://schemas.microsoft.com/office/drawing/2014/main" id="{4193FED9-DEB5-26F3-F398-D8ACCECE2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3000"/>
                    </a14:imgEffect>
                  </a14:imgLayer>
                </a14:imgProps>
              </a:ext>
            </a:extLst>
          </a:blip>
          <a:srcRect t="10166" r="-47" b="50494"/>
          <a:stretch>
            <a:fillRect/>
          </a:stretch>
        </p:blipFill>
        <p:spPr>
          <a:xfrm>
            <a:off x="-1007" y="59122"/>
            <a:ext cx="6389107" cy="40523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5E1B5ED-C964-765B-A156-541DCC0B7290}"/>
              </a:ext>
            </a:extLst>
          </p:cNvPr>
          <p:cNvSpPr txBox="1"/>
          <p:nvPr/>
        </p:nvSpPr>
        <p:spPr>
          <a:xfrm>
            <a:off x="342097" y="72446"/>
            <a:ext cx="4036253" cy="3064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47911" tIns="23955" rIns="47911" bIns="2395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defTabSz="479146" rtl="0">
              <a:defRPr/>
            </a:pPr>
            <a:r>
              <a:rPr lang="en-US" sz="1677" b="1" kern="1200" dirty="0">
                <a:solidFill>
                  <a:srgbClr val="70AD47">
                    <a:lumMod val="40000"/>
                    <a:lumOff val="60000"/>
                  </a:srgbClr>
                </a:solidFill>
                <a:latin typeface="Calibri" panose="020F0502020204030204"/>
                <a:ea typeface="Calibri"/>
                <a:cs typeface="Calibri"/>
              </a:rPr>
              <a:t>HORTICULTURE EXPORT 2017 - 2025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66D35C-51E0-E03C-BF6C-AFE012588ABC}"/>
              </a:ext>
            </a:extLst>
          </p:cNvPr>
          <p:cNvGrpSpPr/>
          <p:nvPr/>
        </p:nvGrpSpPr>
        <p:grpSpPr>
          <a:xfrm>
            <a:off x="125101" y="2877956"/>
            <a:ext cx="6137899" cy="748108"/>
            <a:chOff x="443003" y="5173782"/>
            <a:chExt cx="9725083" cy="168421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BECE394-8845-827B-921F-15F230F54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2968" y="5451468"/>
              <a:ext cx="1674380" cy="76969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7403D04-0F6C-F8F3-C16B-13678AC81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0415" y="5510997"/>
              <a:ext cx="1475546" cy="82958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6F3D11-7231-346C-A12F-5765FD224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9501" y="5394387"/>
              <a:ext cx="1412899" cy="95205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F9AF346-19E1-31AB-EB86-694B2BD73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1" y="5173782"/>
              <a:ext cx="1412900" cy="122835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401E37D-C01B-6307-4A55-E9F5BF7F0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028" y="5398026"/>
              <a:ext cx="1338859" cy="94255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57EC2D2-1339-B5D6-F94E-707016FA0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347" y="5173782"/>
              <a:ext cx="1338859" cy="1338859"/>
            </a:xfrm>
            <a:prstGeom prst="rect">
              <a:avLst/>
            </a:prstGeom>
          </p:spPr>
        </p:pic>
        <p:sp>
          <p:nvSpPr>
            <p:cNvPr id="27" name="Rounded Rectangle 28">
              <a:extLst>
                <a:ext uri="{FF2B5EF4-FFF2-40B4-BE49-F238E27FC236}">
                  <a16:creationId xmlns:a16="http://schemas.microsoft.com/office/drawing/2014/main" id="{6131F272-0521-7E20-C711-0F072BA96358}"/>
                </a:ext>
              </a:extLst>
            </p:cNvPr>
            <p:cNvSpPr/>
            <p:nvPr/>
          </p:nvSpPr>
          <p:spPr>
            <a:xfrm>
              <a:off x="443003" y="5173782"/>
              <a:ext cx="9640797" cy="1684218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49F4DF1D-B12B-66F0-48AF-4192E00AC706}"/>
                </a:ext>
              </a:extLst>
            </p:cNvPr>
            <p:cNvSpPr/>
            <p:nvPr/>
          </p:nvSpPr>
          <p:spPr>
            <a:xfrm>
              <a:off x="736600" y="6567043"/>
              <a:ext cx="9101287" cy="1732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DD0760-1238-400B-6655-005D0481B77E}"/>
                </a:ext>
              </a:extLst>
            </p:cNvPr>
            <p:cNvSpPr txBox="1"/>
            <p:nvPr/>
          </p:nvSpPr>
          <p:spPr>
            <a:xfrm>
              <a:off x="1013636" y="6386203"/>
              <a:ext cx="698966" cy="462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34" b="1" dirty="0">
                  <a:solidFill>
                    <a:schemeClr val="accent6">
                      <a:lumMod val="50000"/>
                    </a:schemeClr>
                  </a:solidFill>
                  <a:latin typeface="Gill Sans MT" panose="020B0502020104020203" pitchFamily="34" charset="0"/>
                </a:rPr>
                <a:t>Fruits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CD8A3F5-CF4A-5F15-AEEE-8D225D7A30A0}"/>
                </a:ext>
              </a:extLst>
            </p:cNvPr>
            <p:cNvSpPr txBox="1"/>
            <p:nvPr/>
          </p:nvSpPr>
          <p:spPr>
            <a:xfrm>
              <a:off x="2354113" y="6384983"/>
              <a:ext cx="1054546" cy="462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34" b="1" dirty="0">
                  <a:solidFill>
                    <a:schemeClr val="accent6">
                      <a:lumMod val="50000"/>
                    </a:schemeClr>
                  </a:solidFill>
                  <a:latin typeface="Gill Sans MT" panose="020B0502020104020203" pitchFamily="34" charset="0"/>
                </a:rPr>
                <a:t>Vegetables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7FAED4-137E-B026-24AD-CBB5C3778C12}"/>
                </a:ext>
              </a:extLst>
            </p:cNvPr>
            <p:cNvSpPr txBox="1"/>
            <p:nvPr/>
          </p:nvSpPr>
          <p:spPr>
            <a:xfrm>
              <a:off x="3866561" y="6392678"/>
              <a:ext cx="838659" cy="462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34" b="1" dirty="0">
                  <a:solidFill>
                    <a:schemeClr val="accent6">
                      <a:lumMod val="50000"/>
                    </a:schemeClr>
                  </a:solidFill>
                  <a:latin typeface="Gill Sans MT" panose="020B0502020104020203" pitchFamily="34" charset="0"/>
                </a:rPr>
                <a:t>Flowers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FA75C69-72F7-22B2-2D51-86638F684553}"/>
                </a:ext>
              </a:extLst>
            </p:cNvPr>
            <p:cNvSpPr txBox="1"/>
            <p:nvPr/>
          </p:nvSpPr>
          <p:spPr>
            <a:xfrm>
              <a:off x="5238720" y="6392678"/>
              <a:ext cx="1379646" cy="462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34" b="1" dirty="0">
                  <a:solidFill>
                    <a:schemeClr val="accent6">
                      <a:lumMod val="50000"/>
                    </a:schemeClr>
                  </a:solidFill>
                  <a:latin typeface="Gill Sans MT" panose="020B0502020104020203" pitchFamily="34" charset="0"/>
                </a:rPr>
                <a:t>Roots &amp; Tubers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CE9DB3-3944-5A45-443E-9DBF1E48820A}"/>
                </a:ext>
              </a:extLst>
            </p:cNvPr>
            <p:cNvSpPr txBox="1"/>
            <p:nvPr/>
          </p:nvSpPr>
          <p:spPr>
            <a:xfrm>
              <a:off x="6925326" y="6390920"/>
              <a:ext cx="1341550" cy="462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34" b="1" dirty="0">
                  <a:solidFill>
                    <a:schemeClr val="accent6">
                      <a:lumMod val="50000"/>
                    </a:schemeClr>
                  </a:solidFill>
                  <a:latin typeface="Gill Sans MT" panose="020B0502020104020203" pitchFamily="34" charset="0"/>
                </a:rPr>
                <a:t>Spices &amp; Herbs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4B3F2C-20D5-EF68-E87F-C8445662F372}"/>
                </a:ext>
              </a:extLst>
            </p:cNvPr>
            <p:cNvSpPr txBox="1"/>
            <p:nvPr/>
          </p:nvSpPr>
          <p:spPr>
            <a:xfrm>
              <a:off x="8440257" y="6392678"/>
              <a:ext cx="1727829" cy="4622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734" b="1" dirty="0">
                  <a:solidFill>
                    <a:schemeClr val="accent6">
                      <a:lumMod val="50000"/>
                    </a:schemeClr>
                  </a:solidFill>
                  <a:latin typeface="Gill Sans MT" panose="020B05020201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Horticultural Nuts</a:t>
              </a:r>
              <a:endParaRPr lang="en-US" sz="734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575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C57F9-0C03-2496-8BD9-53417C49F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2030-target-circle">
            <a:extLst>
              <a:ext uri="{FF2B5EF4-FFF2-40B4-BE49-F238E27FC236}">
                <a16:creationId xmlns:a16="http://schemas.microsoft.com/office/drawing/2014/main" id="{7C4BAAF2-1A37-E7DC-ABCF-8EC985417CCE}"/>
              </a:ext>
            </a:extLst>
          </p:cNvPr>
          <p:cNvSpPr>
            <a:spLocks noGrp="1"/>
          </p:cNvSpPr>
          <p:nvPr/>
        </p:nvSpPr>
        <p:spPr>
          <a:xfrm>
            <a:off x="229573" y="478113"/>
            <a:ext cx="1102064" cy="106213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pPr algn="l" defTabSz="479146">
              <a:defRPr/>
            </a:pPr>
            <a:endParaRPr lang="en-TZ" sz="943" kern="12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2" name="top-brand-rule">
            <a:extLst>
              <a:ext uri="{FF2B5EF4-FFF2-40B4-BE49-F238E27FC236}">
                <a16:creationId xmlns:a16="http://schemas.microsoft.com/office/drawing/2014/main" id="{3980C657-5C4A-25F5-3FA2-E25D0C4555A5}"/>
              </a:ext>
            </a:extLst>
          </p:cNvPr>
          <p:cNvSpPr>
            <a:spLocks noGrp="1"/>
          </p:cNvSpPr>
          <p:nvPr/>
        </p:nvSpPr>
        <p:spPr>
          <a:xfrm>
            <a:off x="0" y="13097"/>
            <a:ext cx="6388100" cy="209610"/>
          </a:xfrm>
          <a:prstGeom prst="rect">
            <a:avLst/>
          </a:prstGeom>
          <a:solidFill>
            <a:srgbClr val="1E4E31"/>
          </a:solidFill>
          <a:ln w="0">
            <a:noFill/>
            <a:prstDash val="solid"/>
          </a:ln>
        </p:spPr>
        <p:txBody>
          <a:bodyPr/>
          <a:lstStyle/>
          <a:p>
            <a:pPr algn="l" defTabSz="479146">
              <a:defRPr/>
            </a:pPr>
            <a:endParaRPr lang="en-TZ" sz="943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source">
            <a:extLst>
              <a:ext uri="{FF2B5EF4-FFF2-40B4-BE49-F238E27FC236}">
                <a16:creationId xmlns:a16="http://schemas.microsoft.com/office/drawing/2014/main" id="{C01DA3D8-1BEA-3ADC-D034-1C7791F10105}"/>
              </a:ext>
            </a:extLst>
          </p:cNvPr>
          <p:cNvSpPr>
            <a:spLocks noGrp="1"/>
          </p:cNvSpPr>
          <p:nvPr/>
        </p:nvSpPr>
        <p:spPr>
          <a:xfrm>
            <a:off x="3613269" y="3357866"/>
            <a:ext cx="2495352" cy="898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 defTabSz="479146">
              <a:defRPr sz="900" b="0" i="0">
                <a:solidFill>
                  <a:srgbClr val="7A897F"/>
                </a:solidFill>
              </a:defRPr>
            </a:pPr>
            <a:r>
              <a:rPr sz="576" b="1" kern="12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Source: </a:t>
            </a:r>
            <a:r>
              <a:rPr lang="en-US" sz="576" b="1" kern="12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TAHA design using </a:t>
            </a:r>
            <a:r>
              <a:rPr lang="en-US" sz="576" b="1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TRA</a:t>
            </a:r>
            <a:r>
              <a:rPr lang="en-US" sz="576" b="1" kern="120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and Economic Survey reports (various), 2025</a:t>
            </a:r>
            <a:endParaRPr sz="576" b="1" kern="1200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BFD641-FF9A-174C-4E7E-76B4C032F612}"/>
              </a:ext>
            </a:extLst>
          </p:cNvPr>
          <p:cNvSpPr>
            <a:spLocks noGrp="1"/>
          </p:cNvSpPr>
          <p:nvPr/>
        </p:nvSpPr>
        <p:spPr>
          <a:xfrm>
            <a:off x="1626969" y="321228"/>
            <a:ext cx="5789216" cy="28946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33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Horticulture exports to Europe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3C6D01-3718-3666-5109-8FDA31BC7279}"/>
              </a:ext>
            </a:extLst>
          </p:cNvPr>
          <p:cNvSpPr>
            <a:spLocks noGrp="1"/>
          </p:cNvSpPr>
          <p:nvPr/>
        </p:nvSpPr>
        <p:spPr>
          <a:xfrm>
            <a:off x="279479" y="737629"/>
            <a:ext cx="1347490" cy="47910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5400" b="1">
                <a:solidFill>
                  <a:srgbClr val="087F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30" b="1" dirty="0">
                <a:solidFill>
                  <a:schemeClr val="bg1"/>
                </a:solidFill>
                <a:latin typeface="Bitstream Charter"/>
                <a:ea typeface="Bitstream Charter"/>
                <a:cs typeface="Bitstream Charter"/>
              </a:rPr>
              <a:t>36.3%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C120A-94ED-0626-C6EB-5EED7773740C}"/>
              </a:ext>
            </a:extLst>
          </p:cNvPr>
          <p:cNvSpPr>
            <a:spLocks noGrp="1"/>
          </p:cNvSpPr>
          <p:nvPr/>
        </p:nvSpPr>
        <p:spPr>
          <a:xfrm>
            <a:off x="435806" y="1109877"/>
            <a:ext cx="1397397" cy="15970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86" dirty="0">
                <a:solidFill>
                  <a:schemeClr val="bg1"/>
                </a:solidFill>
                <a:latin typeface="Bitstream Charter"/>
                <a:ea typeface="Bitstream Charter"/>
                <a:cs typeface="Bitstream Charter"/>
              </a:rPr>
              <a:t>of total exports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D6C5F9-7D89-27D4-D334-3FA6A966FCAB}"/>
              </a:ext>
            </a:extLst>
          </p:cNvPr>
          <p:cNvSpPr>
            <a:spLocks noGrp="1"/>
          </p:cNvSpPr>
          <p:nvPr/>
        </p:nvSpPr>
        <p:spPr>
          <a:xfrm>
            <a:off x="1901457" y="713205"/>
            <a:ext cx="4242098" cy="16968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4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Share of total exports by region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047A54-B09F-CA33-3E75-7849498E5218}"/>
              </a:ext>
            </a:extLst>
          </p:cNvPr>
          <p:cNvSpPr>
            <a:spLocks noGrp="1"/>
          </p:cNvSpPr>
          <p:nvPr/>
        </p:nvSpPr>
        <p:spPr>
          <a:xfrm>
            <a:off x="1901458" y="947768"/>
            <a:ext cx="823466" cy="19962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087F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79" b="1" dirty="0">
                <a:solidFill>
                  <a:schemeClr val="accent4">
                    <a:lumMod val="50000"/>
                  </a:schemeClr>
                </a:solidFill>
                <a:latin typeface="Bitstream Charter"/>
                <a:ea typeface="Bitstream Charter"/>
                <a:cs typeface="Bitstream Charter"/>
              </a:rPr>
              <a:t>36.3%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3E83ED-8AB9-D45C-31DC-E4F5B923E994}"/>
              </a:ext>
            </a:extLst>
          </p:cNvPr>
          <p:cNvSpPr>
            <a:spLocks noGrp="1"/>
          </p:cNvSpPr>
          <p:nvPr/>
        </p:nvSpPr>
        <p:spPr>
          <a:xfrm>
            <a:off x="1901458" y="1152387"/>
            <a:ext cx="823466" cy="12975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68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rPr>
              <a:t>Europe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3B6116-F6E1-7AFE-FB17-7994523093D4}"/>
              </a:ext>
            </a:extLst>
          </p:cNvPr>
          <p:cNvSpPr>
            <a:spLocks noGrp="1"/>
          </p:cNvSpPr>
          <p:nvPr/>
        </p:nvSpPr>
        <p:spPr>
          <a:xfrm>
            <a:off x="2759859" y="947768"/>
            <a:ext cx="823466" cy="19962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79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32.5%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41C631-9F6E-12E7-3EBB-DD011BAF473A}"/>
              </a:ext>
            </a:extLst>
          </p:cNvPr>
          <p:cNvSpPr>
            <a:spLocks noGrp="1"/>
          </p:cNvSpPr>
          <p:nvPr/>
        </p:nvSpPr>
        <p:spPr>
          <a:xfrm>
            <a:off x="2759859" y="1152387"/>
            <a:ext cx="823466" cy="12975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68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rPr>
              <a:t>Asia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8F4593-CC99-399E-F5D0-BDD8A5483A95}"/>
              </a:ext>
            </a:extLst>
          </p:cNvPr>
          <p:cNvSpPr>
            <a:spLocks noGrp="1"/>
          </p:cNvSpPr>
          <p:nvPr/>
        </p:nvSpPr>
        <p:spPr>
          <a:xfrm>
            <a:off x="3618260" y="947768"/>
            <a:ext cx="823466" cy="19962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79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27.6%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694568-E5CC-75FB-F9C5-3F585BFEFA03}"/>
              </a:ext>
            </a:extLst>
          </p:cNvPr>
          <p:cNvSpPr>
            <a:spLocks noGrp="1"/>
          </p:cNvSpPr>
          <p:nvPr/>
        </p:nvSpPr>
        <p:spPr>
          <a:xfrm>
            <a:off x="3618260" y="1152387"/>
            <a:ext cx="823466" cy="12975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68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rPr>
              <a:t>Africa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C6F1CA-44F1-8A72-8B8B-C1A7E2D6003F}"/>
              </a:ext>
            </a:extLst>
          </p:cNvPr>
          <p:cNvSpPr>
            <a:spLocks noGrp="1"/>
          </p:cNvSpPr>
          <p:nvPr/>
        </p:nvSpPr>
        <p:spPr>
          <a:xfrm>
            <a:off x="4476660" y="947768"/>
            <a:ext cx="823466" cy="19962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79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3.5%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E06A70-D380-D300-FC7D-1954448A4D11}"/>
              </a:ext>
            </a:extLst>
          </p:cNvPr>
          <p:cNvSpPr>
            <a:spLocks noGrp="1"/>
          </p:cNvSpPr>
          <p:nvPr/>
        </p:nvSpPr>
        <p:spPr>
          <a:xfrm>
            <a:off x="4476660" y="1152387"/>
            <a:ext cx="823466" cy="12975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68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rPr>
              <a:t>North America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90F3A3-5369-094E-1F92-30FB7CFBF912}"/>
              </a:ext>
            </a:extLst>
          </p:cNvPr>
          <p:cNvSpPr>
            <a:spLocks noGrp="1"/>
          </p:cNvSpPr>
          <p:nvPr/>
        </p:nvSpPr>
        <p:spPr>
          <a:xfrm>
            <a:off x="5335061" y="947768"/>
            <a:ext cx="823466" cy="19962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79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0.</a:t>
            </a:r>
            <a:r>
              <a:rPr lang="en-US" sz="1179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1</a:t>
            </a:r>
            <a:r>
              <a:rPr sz="1179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%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950993A-E9DC-CBCB-7F87-6AB6D2D0310E}"/>
              </a:ext>
            </a:extLst>
          </p:cNvPr>
          <p:cNvSpPr>
            <a:spLocks noGrp="1"/>
          </p:cNvSpPr>
          <p:nvPr/>
        </p:nvSpPr>
        <p:spPr>
          <a:xfrm>
            <a:off x="5335061" y="1152387"/>
            <a:ext cx="823466" cy="12975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68" b="1">
                <a:solidFill>
                  <a:srgbClr val="51645A"/>
                </a:solidFill>
                <a:latin typeface="Bitstream Charter"/>
                <a:ea typeface="Bitstream Charter"/>
                <a:cs typeface="Bitstream Charter"/>
              </a:rPr>
              <a:t>Oceania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CCD4BB6-95C6-22C3-19A8-025A479E77E8}"/>
              </a:ext>
            </a:extLst>
          </p:cNvPr>
          <p:cNvSpPr>
            <a:spLocks noGrp="1"/>
          </p:cNvSpPr>
          <p:nvPr/>
        </p:nvSpPr>
        <p:spPr>
          <a:xfrm>
            <a:off x="279479" y="1658855"/>
            <a:ext cx="3044329" cy="18964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82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Leading European destinations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EDA98A9-AF66-267B-D888-9068250717EB}"/>
              </a:ext>
            </a:extLst>
          </p:cNvPr>
          <p:cNvSpPr>
            <a:spLocks noGrp="1"/>
          </p:cNvSpPr>
          <p:nvPr/>
        </p:nvSpPr>
        <p:spPr>
          <a:xfrm>
            <a:off x="3513455" y="1580178"/>
            <a:ext cx="2595166" cy="18964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982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Top 3 </a:t>
            </a:r>
            <a:r>
              <a:rPr sz="982" b="1" dirty="0">
                <a:solidFill>
                  <a:srgbClr val="183B2A"/>
                </a:solidFill>
                <a:latin typeface="Bitstream Charter"/>
                <a:ea typeface="Bitstream Charter"/>
                <a:cs typeface="Bitstream Charter"/>
              </a:rPr>
              <a:t>Crops exported to Europe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6B75CC-5ABE-264D-12B7-AA5FD7E74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873" y="1854468"/>
            <a:ext cx="2903461" cy="13692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483201-E571-F5F8-5493-4EAE756F2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73" y="1800793"/>
            <a:ext cx="2964477" cy="14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71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52" y="29800"/>
            <a:ext cx="6387940" cy="33920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097"/>
            <a:ext cx="6387940" cy="57493"/>
          </a:xfrm>
          <a:prstGeom prst="rect">
            <a:avLst/>
          </a:prstGeom>
          <a:solidFill>
            <a:srgbClr val="2A7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050" y="-719"/>
            <a:ext cx="6096000" cy="52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39573" rtl="0">
              <a:defRPr sz="2700" b="1">
                <a:solidFill>
                  <a:srgbClr val="17374F"/>
                </a:solidFill>
                <a:latin typeface="Arial"/>
              </a:defRPr>
            </a:pPr>
            <a:r>
              <a:rPr lang="en-US" sz="1415" b="1" kern="1200" dirty="0">
                <a:solidFill>
                  <a:srgbClr val="17374F"/>
                </a:solidFill>
                <a:latin typeface="Arial"/>
                <a:ea typeface="+mn-ea"/>
                <a:cs typeface="+mn-cs"/>
              </a:rPr>
              <a:t>INVESTMENT OPPORTUNITIES</a:t>
            </a:r>
          </a:p>
          <a:p>
            <a:pPr algn="ctr" defTabSz="239573" rtl="0">
              <a:defRPr sz="2700" b="1">
                <a:solidFill>
                  <a:srgbClr val="17374F"/>
                </a:solidFill>
                <a:latin typeface="Arial"/>
              </a:defRPr>
            </a:pPr>
            <a:r>
              <a:rPr lang="en-US" sz="1415" b="1" kern="1200" dirty="0">
                <a:solidFill>
                  <a:srgbClr val="17374F"/>
                </a:solidFill>
                <a:latin typeface="Arial"/>
                <a:ea typeface="+mn-ea"/>
                <a:cs typeface="+mn-cs"/>
              </a:rPr>
              <a:t>IN THE LIVESTOCK AND FISHERIES SECTOR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-13557" y="707803"/>
            <a:ext cx="1030081" cy="670751"/>
          </a:xfrm>
          <a:prstGeom prst="roundRect">
            <a:avLst/>
          </a:prstGeom>
          <a:solidFill>
            <a:srgbClr val="F5F7F6"/>
          </a:solidFill>
          <a:ln>
            <a:solidFill>
              <a:srgbClr val="DCE4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3" y="742734"/>
            <a:ext cx="33538" cy="670751"/>
          </a:xfrm>
          <a:prstGeom prst="rect">
            <a:avLst/>
          </a:prstGeom>
          <a:solidFill>
            <a:srgbClr val="2A7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6823" y="779669"/>
            <a:ext cx="447558" cy="205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r>
              <a:rPr sz="734" b="1" kern="1200" dirty="0">
                <a:solidFill>
                  <a:srgbClr val="17374F"/>
                </a:solidFill>
                <a:latin typeface="Arial"/>
                <a:ea typeface="+mn-ea"/>
                <a:cs typeface="+mn-cs"/>
              </a:rPr>
              <a:t>40.6M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592" y="1081461"/>
            <a:ext cx="838438" cy="1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239573" rtl="0">
              <a:defRPr sz="1150">
                <a:solidFill>
                  <a:srgbClr val="2D3438"/>
                </a:solidFill>
                <a:latin typeface="Arial"/>
              </a:defRPr>
            </a:pPr>
            <a:r>
              <a:rPr sz="576" kern="1200">
                <a:solidFill>
                  <a:srgbClr val="2D3438"/>
                </a:solidFill>
                <a:latin typeface="Arial"/>
                <a:ea typeface="+mn-ea"/>
                <a:cs typeface="+mn-cs"/>
              </a:rPr>
              <a:t>Cattle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721" y="816024"/>
            <a:ext cx="1143489" cy="558595"/>
          </a:xfrm>
          <a:prstGeom prst="roundRect">
            <a:avLst/>
          </a:prstGeom>
          <a:solidFill>
            <a:srgbClr val="F5F7F6"/>
          </a:solidFill>
          <a:ln>
            <a:solidFill>
              <a:srgbClr val="DCE4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88390" y="836558"/>
            <a:ext cx="33538" cy="670751"/>
          </a:xfrm>
          <a:prstGeom prst="rect">
            <a:avLst/>
          </a:prstGeom>
          <a:solidFill>
            <a:srgbClr val="2A7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0637" y="779669"/>
            <a:ext cx="447558" cy="205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r>
              <a:rPr sz="734" b="1" kern="1200">
                <a:solidFill>
                  <a:srgbClr val="17374F"/>
                </a:solidFill>
                <a:latin typeface="Arial"/>
                <a:ea typeface="+mn-ea"/>
                <a:cs typeface="+mn-cs"/>
              </a:rPr>
              <a:t>29.6M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90637" y="1004849"/>
            <a:ext cx="838438" cy="1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239573" rtl="0">
              <a:defRPr sz="1150">
                <a:solidFill>
                  <a:srgbClr val="2D3438"/>
                </a:solidFill>
                <a:latin typeface="Arial"/>
              </a:defRPr>
            </a:pPr>
            <a:r>
              <a:rPr sz="576" kern="1200">
                <a:solidFill>
                  <a:srgbClr val="2D3438"/>
                </a:solidFill>
                <a:latin typeface="Arial"/>
                <a:ea typeface="+mn-ea"/>
                <a:cs typeface="+mn-cs"/>
              </a:rPr>
              <a:t>Goats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59047" y="707803"/>
            <a:ext cx="1030081" cy="670751"/>
          </a:xfrm>
          <a:prstGeom prst="roundRect">
            <a:avLst/>
          </a:prstGeom>
          <a:solidFill>
            <a:srgbClr val="F5F7F6"/>
          </a:solidFill>
          <a:ln>
            <a:solidFill>
              <a:srgbClr val="DCE4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59046" y="707803"/>
            <a:ext cx="33538" cy="670751"/>
          </a:xfrm>
          <a:prstGeom prst="rect">
            <a:avLst/>
          </a:prstGeom>
          <a:solidFill>
            <a:srgbClr val="2A7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64450" y="779669"/>
            <a:ext cx="394660" cy="205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r>
              <a:rPr sz="734" b="1" kern="1200">
                <a:solidFill>
                  <a:srgbClr val="17374F"/>
                </a:solidFill>
                <a:latin typeface="Arial"/>
                <a:ea typeface="+mn-ea"/>
                <a:cs typeface="+mn-cs"/>
              </a:rPr>
              <a:t>9.9M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64450" y="1004849"/>
            <a:ext cx="838438" cy="1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239573" rtl="0">
              <a:defRPr sz="1150">
                <a:solidFill>
                  <a:srgbClr val="2D3438"/>
                </a:solidFill>
                <a:latin typeface="Arial"/>
              </a:defRPr>
            </a:pPr>
            <a:r>
              <a:rPr sz="576" kern="1200">
                <a:solidFill>
                  <a:srgbClr val="2D3438"/>
                </a:solidFill>
                <a:latin typeface="Arial"/>
                <a:ea typeface="+mn-ea"/>
                <a:cs typeface="+mn-cs"/>
              </a:rPr>
              <a:t>Sheep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32860" y="707803"/>
            <a:ext cx="1030081" cy="670751"/>
          </a:xfrm>
          <a:prstGeom prst="roundRect">
            <a:avLst/>
          </a:prstGeom>
          <a:solidFill>
            <a:srgbClr val="F5F7F6"/>
          </a:solidFill>
          <a:ln>
            <a:solidFill>
              <a:srgbClr val="DCE4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32860" y="707803"/>
            <a:ext cx="33538" cy="670751"/>
          </a:xfrm>
          <a:prstGeom prst="rect">
            <a:avLst/>
          </a:prstGeom>
          <a:solidFill>
            <a:srgbClr val="2A7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38264" y="779669"/>
            <a:ext cx="500458" cy="205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r>
              <a:rPr sz="734" b="1" kern="1200">
                <a:solidFill>
                  <a:srgbClr val="17374F"/>
                </a:solidFill>
                <a:latin typeface="Arial"/>
                <a:ea typeface="+mn-ea"/>
                <a:cs typeface="+mn-cs"/>
              </a:rPr>
              <a:t>113.4M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8264" y="1004849"/>
            <a:ext cx="838438" cy="1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239573" rtl="0">
              <a:defRPr sz="1150">
                <a:solidFill>
                  <a:srgbClr val="2D3438"/>
                </a:solidFill>
                <a:latin typeface="Arial"/>
              </a:defRPr>
            </a:pPr>
            <a:r>
              <a:rPr sz="576" kern="1200">
                <a:solidFill>
                  <a:srgbClr val="2D3438"/>
                </a:solidFill>
                <a:latin typeface="Arial"/>
                <a:ea typeface="+mn-ea"/>
                <a:cs typeface="+mn-cs"/>
              </a:rPr>
              <a:t>Chickens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06673" y="707803"/>
            <a:ext cx="1030081" cy="670751"/>
          </a:xfrm>
          <a:prstGeom prst="roundRect">
            <a:avLst/>
          </a:prstGeom>
          <a:solidFill>
            <a:srgbClr val="F5F7F6"/>
          </a:solidFill>
          <a:ln>
            <a:solidFill>
              <a:srgbClr val="DCE4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06673" y="707803"/>
            <a:ext cx="33538" cy="670751"/>
          </a:xfrm>
          <a:prstGeom prst="rect">
            <a:avLst/>
          </a:prstGeom>
          <a:solidFill>
            <a:srgbClr val="2A7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12077" y="779669"/>
            <a:ext cx="394660" cy="205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r>
              <a:rPr sz="734" b="1" kern="1200">
                <a:solidFill>
                  <a:srgbClr val="17374F"/>
                </a:solidFill>
                <a:latin typeface="Arial"/>
                <a:ea typeface="+mn-ea"/>
                <a:cs typeface="+mn-cs"/>
              </a:rPr>
              <a:t>4.4M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12077" y="1004849"/>
            <a:ext cx="838438" cy="1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239573" rtl="0">
              <a:defRPr sz="1150">
                <a:solidFill>
                  <a:srgbClr val="2D3438"/>
                </a:solidFill>
                <a:latin typeface="Arial"/>
              </a:defRPr>
            </a:pPr>
            <a:r>
              <a:rPr sz="576" kern="1200">
                <a:solidFill>
                  <a:srgbClr val="2D3438"/>
                </a:solidFill>
                <a:latin typeface="Arial"/>
                <a:ea typeface="+mn-ea"/>
                <a:cs typeface="+mn-cs"/>
              </a:rPr>
              <a:t>Pigs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36042" y="1773111"/>
            <a:ext cx="5200712" cy="1267239"/>
          </a:xfrm>
          <a:prstGeom prst="roundRect">
            <a:avLst/>
          </a:prstGeom>
          <a:solidFill>
            <a:srgbClr val="F5F7F6"/>
          </a:solidFill>
          <a:ln>
            <a:solidFill>
              <a:srgbClr val="DCE4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36042" y="1836101"/>
            <a:ext cx="33538" cy="1221724"/>
          </a:xfrm>
          <a:prstGeom prst="rect">
            <a:avLst/>
          </a:prstGeom>
          <a:solidFill>
            <a:srgbClr val="173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47765" y="1689973"/>
            <a:ext cx="2865684" cy="318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endParaRPr lang="en-US" sz="734" b="1" kern="1200" dirty="0">
              <a:solidFill>
                <a:srgbClr val="17374F"/>
              </a:solidFill>
              <a:latin typeface="Arial"/>
              <a:ea typeface="+mn-ea"/>
              <a:cs typeface="+mn-cs"/>
            </a:endParaRPr>
          </a:p>
          <a:p>
            <a:pPr algn="l" defTabSz="239573" rtl="0">
              <a:defRPr sz="1500" b="1">
                <a:solidFill>
                  <a:srgbClr val="17374F"/>
                </a:solidFill>
                <a:latin typeface="Arial"/>
              </a:defRPr>
            </a:pPr>
            <a:r>
              <a:rPr sz="734" b="1" kern="1200" dirty="0">
                <a:solidFill>
                  <a:srgbClr val="17374F"/>
                </a:solidFill>
                <a:latin typeface="Arial"/>
                <a:ea typeface="+mn-ea"/>
                <a:cs typeface="+mn-cs"/>
              </a:rPr>
              <a:t>Fisheries &amp; Aquatic Resources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90637" y="1977935"/>
            <a:ext cx="4359878" cy="57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733" indent="-149733" algn="l" defTabSz="239573" rtl="0">
              <a:buFont typeface="Arial" panose="020B0604020202020204" pitchFamily="34" charset="0"/>
              <a:buChar char="•"/>
              <a:defRPr sz="1150">
                <a:solidFill>
                  <a:srgbClr val="2D3438"/>
                </a:solidFill>
                <a:latin typeface="Arial"/>
              </a:defRPr>
            </a:pPr>
            <a:r>
              <a:rPr sz="629" kern="1200" dirty="0">
                <a:solidFill>
                  <a:srgbClr val="2D3438"/>
                </a:solidFill>
                <a:latin typeface="Arial"/>
                <a:ea typeface="+mn-ea"/>
                <a:cs typeface="+mn-cs"/>
              </a:rPr>
              <a:t>Freshwater resources: 61,500 km²</a:t>
            </a:r>
            <a:endParaRPr lang="en-GB" sz="629" kern="1200" dirty="0">
              <a:solidFill>
                <a:srgbClr val="2D3438"/>
              </a:solidFill>
              <a:latin typeface="Arial"/>
              <a:ea typeface="+mn-ea"/>
              <a:cs typeface="+mn-cs"/>
            </a:endParaRPr>
          </a:p>
          <a:p>
            <a:pPr marL="149733" indent="-149733" algn="l" defTabSz="239573" rtl="0">
              <a:buFont typeface="Arial" panose="020B0604020202020204" pitchFamily="34" charset="0"/>
              <a:buChar char="•"/>
              <a:defRPr sz="1150">
                <a:solidFill>
                  <a:srgbClr val="2D3438"/>
                </a:solidFill>
                <a:latin typeface="Arial"/>
              </a:defRPr>
            </a:pPr>
            <a:r>
              <a:rPr sz="629" kern="1200" dirty="0">
                <a:solidFill>
                  <a:srgbClr val="2D3438"/>
                </a:solidFill>
                <a:latin typeface="Arial"/>
                <a:ea typeface="+mn-ea"/>
                <a:cs typeface="+mn-cs"/>
              </a:rPr>
              <a:t>Coastline: 1,424 km</a:t>
            </a:r>
            <a:endParaRPr lang="en-GB" sz="629" kern="1200" dirty="0">
              <a:solidFill>
                <a:srgbClr val="2D3438"/>
              </a:solidFill>
              <a:latin typeface="Arial"/>
              <a:ea typeface="+mn-ea"/>
              <a:cs typeface="+mn-cs"/>
            </a:endParaRPr>
          </a:p>
          <a:p>
            <a:pPr marL="149733" indent="-149733" algn="l" defTabSz="239573" rtl="0">
              <a:buFont typeface="Arial" panose="020B0604020202020204" pitchFamily="34" charset="0"/>
              <a:buChar char="•"/>
              <a:defRPr sz="1150">
                <a:solidFill>
                  <a:srgbClr val="2D3438"/>
                </a:solidFill>
                <a:latin typeface="Arial"/>
              </a:defRPr>
            </a:pPr>
            <a:r>
              <a:rPr sz="629" kern="1200" dirty="0">
                <a:solidFill>
                  <a:srgbClr val="2D3438"/>
                </a:solidFill>
                <a:latin typeface="Arial"/>
                <a:ea typeface="+mn-ea"/>
                <a:cs typeface="+mn-cs"/>
              </a:rPr>
              <a:t>Territorial waters: 64,000 km²</a:t>
            </a:r>
            <a:endParaRPr lang="en-GB" sz="629" kern="1200" dirty="0">
              <a:solidFill>
                <a:srgbClr val="2D3438"/>
              </a:solidFill>
              <a:latin typeface="Arial"/>
              <a:ea typeface="+mn-ea"/>
              <a:cs typeface="+mn-cs"/>
            </a:endParaRPr>
          </a:p>
          <a:p>
            <a:pPr marL="149733" indent="-149733" algn="l" defTabSz="239573" rtl="0">
              <a:buFont typeface="Arial" panose="020B0604020202020204" pitchFamily="34" charset="0"/>
              <a:buChar char="•"/>
              <a:defRPr sz="1150">
                <a:solidFill>
                  <a:srgbClr val="2D3438"/>
                </a:solidFill>
                <a:latin typeface="Arial"/>
              </a:defRPr>
            </a:pPr>
            <a:r>
              <a:rPr sz="629" kern="1200" dirty="0">
                <a:solidFill>
                  <a:srgbClr val="2D3438"/>
                </a:solidFill>
                <a:latin typeface="Arial"/>
                <a:ea typeface="+mn-ea"/>
                <a:cs typeface="+mn-cs"/>
              </a:rPr>
              <a:t>EEZ: 223,000 km²</a:t>
            </a:r>
            <a:endParaRPr lang="en-GB" sz="629" kern="1200" dirty="0">
              <a:solidFill>
                <a:srgbClr val="2D3438"/>
              </a:solidFill>
              <a:latin typeface="Arial"/>
              <a:ea typeface="+mn-ea"/>
              <a:cs typeface="+mn-cs"/>
            </a:endParaRPr>
          </a:p>
          <a:p>
            <a:pPr marL="149733" indent="-149733" algn="l" defTabSz="239573" rtl="0">
              <a:buFont typeface="Arial" panose="020B0604020202020204" pitchFamily="34" charset="0"/>
              <a:buChar char="•"/>
              <a:defRPr sz="1150">
                <a:solidFill>
                  <a:srgbClr val="2D3438"/>
                </a:solidFill>
                <a:latin typeface="Arial"/>
              </a:defRPr>
            </a:pPr>
            <a:r>
              <a:rPr sz="629" kern="1200" dirty="0">
                <a:solidFill>
                  <a:srgbClr val="2D3438"/>
                </a:solidFill>
                <a:latin typeface="Arial"/>
                <a:ea typeface="+mn-ea"/>
                <a:cs typeface="+mn-cs"/>
              </a:rPr>
              <a:t>Fisheries growth: 1.5%; GDP contribution: 1.8%.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1420" y="3405178"/>
            <a:ext cx="5749290" cy="4791"/>
          </a:xfrm>
          <a:prstGeom prst="rect">
            <a:avLst/>
          </a:prstGeom>
          <a:solidFill>
            <a:srgbClr val="DCE4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39573" rtl="0"/>
            <a:endParaRPr sz="838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1420" y="3424343"/>
            <a:ext cx="1808508" cy="140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239573" rtl="0">
              <a:defRPr sz="700">
                <a:solidFill>
                  <a:srgbClr val="697378"/>
                </a:solidFill>
                <a:latin typeface="Arial"/>
              </a:defRPr>
            </a:pPr>
            <a:r>
              <a:rPr sz="314" kern="1200">
                <a:solidFill>
                  <a:srgbClr val="697378"/>
                </a:solidFill>
                <a:latin typeface="Arial"/>
                <a:ea typeface="+mn-ea"/>
                <a:cs typeface="+mn-cs"/>
              </a:rPr>
              <a:t>INVESTMENT OPPORTUNITIES IN LIVESTOCK AND FISHERIES SECTOR | TANZANIA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78530" y="3414760"/>
            <a:ext cx="210314" cy="1488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239573" rtl="0">
              <a:defRPr sz="800">
                <a:solidFill>
                  <a:srgbClr val="697378"/>
                </a:solidFill>
                <a:latin typeface="Arial"/>
              </a:defRPr>
            </a:pPr>
            <a:r>
              <a:rPr sz="367" kern="1200">
                <a:solidFill>
                  <a:srgbClr val="697378"/>
                </a:solidFill>
                <a:latin typeface="Arial"/>
                <a:ea typeface="+mn-ea"/>
                <a:cs typeface="+mn-cs"/>
              </a:rPr>
              <a:t>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88177" y="325636"/>
            <a:ext cx="5523401" cy="2881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839" b="1" kern="1200" dirty="0">
                <a:solidFill>
                  <a:srgbClr val="0C4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Priority Value Chains</a:t>
            </a:r>
            <a:endParaRPr lang="en-US" sz="183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88177" y="594602"/>
            <a:ext cx="5523401" cy="1921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i="1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of the opportunity, and where  European investors enter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88177" y="753099"/>
            <a:ext cx="1897168" cy="2569582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9FB8C4">
                <a:alpha val="35000"/>
              </a:srgbClr>
            </a:outerShdw>
          </a:effectLst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32266" y="906794"/>
            <a:ext cx="345813" cy="345813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/home/claude/final/icons/c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13" y="983641"/>
            <a:ext cx="192118" cy="19211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 5"/>
          <p:cNvSpPr/>
          <p:nvPr/>
        </p:nvSpPr>
        <p:spPr>
          <a:xfrm>
            <a:off x="864532" y="906794"/>
            <a:ext cx="1200739" cy="3458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kern="1200" dirty="0">
                <a:solidFill>
                  <a:srgbClr val="0C4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MEAT</a:t>
            </a:r>
            <a:endParaRPr lang="en-US" sz="157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22660" y="1353469"/>
            <a:ext cx="1628203" cy="9606"/>
          </a:xfrm>
          <a:prstGeom prst="rect">
            <a:avLst/>
          </a:prstGeom>
          <a:solidFill>
            <a:srgbClr val="E4F1F6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22660" y="1435119"/>
            <a:ext cx="1628203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&amp; SIGNAL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22660" y="1593617"/>
            <a:ext cx="1628203" cy="888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893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40.6m cattle, 29.6m goats &amp; 9.9m sheep. 27 slaughter facilities (7 export-certified); 2 already exporting 14,000 MT to Saudi Arabia.</a:t>
            </a:r>
            <a:endParaRPr lang="en-US" sz="89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22660" y="2530193"/>
            <a:ext cx="1762685" cy="1584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ENTRY POINTS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22660" y="2688691"/>
            <a:ext cx="1628203" cy="57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893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Ranching, NARCO sub-leasing, feedlotting, export production, modern abattoirs.</a:t>
            </a:r>
            <a:endParaRPr lang="en-US" sz="89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319828" y="753099"/>
            <a:ext cx="1897168" cy="2569582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9FB8C4">
                <a:alpha val="35000"/>
              </a:srgbClr>
            </a:outerShdw>
          </a:effectLst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2463917" y="906794"/>
            <a:ext cx="345813" cy="345813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" descr="/home/claude/final/icons/mil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764" y="983641"/>
            <a:ext cx="192118" cy="19211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Text 13"/>
          <p:cNvSpPr/>
          <p:nvPr/>
        </p:nvSpPr>
        <p:spPr>
          <a:xfrm>
            <a:off x="2896183" y="906794"/>
            <a:ext cx="1200739" cy="3458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kern="1200" dirty="0">
                <a:solidFill>
                  <a:srgbClr val="0C4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DAIRY</a:t>
            </a:r>
            <a:endParaRPr lang="en-US" sz="157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2454311" y="1353469"/>
            <a:ext cx="1628203" cy="9606"/>
          </a:xfrm>
          <a:prstGeom prst="rect">
            <a:avLst/>
          </a:prstGeom>
          <a:solidFill>
            <a:srgbClr val="E4F1F6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2454311" y="1435119"/>
            <a:ext cx="1628203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&amp; SIGNAL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2454311" y="1593617"/>
            <a:ext cx="1628203" cy="888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893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4.6m households employed. Projected 5.8m-litre milk gap by 2030. Packaging &amp; dairy ingredients currently imported.</a:t>
            </a:r>
            <a:endParaRPr lang="en-US" sz="89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2454311" y="2530193"/>
            <a:ext cx="1676232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ENTRY POINTS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2454311" y="2688691"/>
            <a:ext cx="1628203" cy="57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893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Specialised dairy breeds, milk-packaging plant, dairy-ingredient manufacturing.</a:t>
            </a:r>
            <a:endParaRPr lang="en-US" sz="89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4351479" y="753099"/>
            <a:ext cx="1897168" cy="2569582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9FB8C4">
                <a:alpha val="35000"/>
              </a:srgbClr>
            </a:outerShdw>
          </a:effectLst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4404845" y="906794"/>
            <a:ext cx="345813" cy="345813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2" descr="/home/claude/final/icons/fi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693" y="983641"/>
            <a:ext cx="192118" cy="19211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Text 21"/>
          <p:cNvSpPr/>
          <p:nvPr/>
        </p:nvSpPr>
        <p:spPr>
          <a:xfrm>
            <a:off x="4725042" y="906794"/>
            <a:ext cx="1628203" cy="3458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kern="1200" dirty="0">
                <a:solidFill>
                  <a:srgbClr val="0C4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FISHERIES &amp; BLUE ECONOMY</a:t>
            </a:r>
            <a:endParaRPr lang="en-US" sz="157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4485962" y="1353469"/>
            <a:ext cx="1628203" cy="9606"/>
          </a:xfrm>
          <a:prstGeom prst="rect">
            <a:avLst/>
          </a:prstGeom>
          <a:solidFill>
            <a:srgbClr val="E4F1F6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4485962" y="1435119"/>
            <a:ext cx="1628203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&amp; SIGNAL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4485962" y="1593617"/>
            <a:ext cx="1628203" cy="888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893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1,424 km coastline; 12 large-scale processing plants. Fingerling supply 51.3m vs. 120m demand.</a:t>
            </a:r>
            <a:endParaRPr lang="en-US" sz="89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4404845" y="2496573"/>
            <a:ext cx="1748277" cy="1921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ENTRY POINTS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6"/>
          <p:cNvSpPr/>
          <p:nvPr/>
        </p:nvSpPr>
        <p:spPr>
          <a:xfrm>
            <a:off x="4485962" y="2688691"/>
            <a:ext cx="1628203" cy="57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893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EEZ tuna fishing, TAFICO JV, cold-chain, fingerling hatcheries, Kilwa Port PPP.</a:t>
            </a:r>
            <a:endParaRPr lang="en-US" sz="89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8"/>
          <p:cNvSpPr/>
          <p:nvPr/>
        </p:nvSpPr>
        <p:spPr>
          <a:xfrm>
            <a:off x="5955667" y="3442755"/>
            <a:ext cx="336207" cy="1344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defTabSz="480334" rtl="0"/>
            <a:r>
              <a:rPr lang="en-US" sz="525" kern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525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88177" y="325636"/>
            <a:ext cx="5523401" cy="2881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839" b="1" kern="1200" dirty="0">
                <a:solidFill>
                  <a:srgbClr val="0C4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Flagship Projects &amp; The Financing Ask</a:t>
            </a:r>
            <a:endParaRPr lang="en-US" sz="183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88177" y="594602"/>
            <a:ext cx="5523401" cy="1921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i="1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investor calls, built on an existing production base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88177" y="825144"/>
            <a:ext cx="2737686" cy="1536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FLAGSHIP PROJECTS</a:t>
            </a:r>
            <a:endParaRPr lang="en-US" sz="157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88177" y="1055686"/>
            <a:ext cx="264163" cy="264163"/>
          </a:xfrm>
          <a:prstGeom prst="ellipse">
            <a:avLst/>
          </a:prstGeom>
          <a:solidFill>
            <a:srgbClr val="0C4A6E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/home/claude/final/icons/warehou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16" y="1118124"/>
            <a:ext cx="139286" cy="1392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 5"/>
          <p:cNvSpPr/>
          <p:nvPr/>
        </p:nvSpPr>
        <p:spPr>
          <a:xfrm>
            <a:off x="633990" y="1046080"/>
            <a:ext cx="2574385" cy="1921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NARCO Ranching &amp; Export Abattoir Corridor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33990" y="1223789"/>
            <a:ext cx="2473523" cy="326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~500,000 ha available for sub-leasing; scale-up from 2 to 7 export-certified abattoirs.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88177" y="1608026"/>
            <a:ext cx="264163" cy="264163"/>
          </a:xfrm>
          <a:prstGeom prst="ellipse">
            <a:avLst/>
          </a:prstGeom>
          <a:solidFill>
            <a:srgbClr val="0C4A6E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" descr="/home/claude/final/icons/seedl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16" y="1670464"/>
            <a:ext cx="139286" cy="1392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ext 8"/>
          <p:cNvSpPr/>
          <p:nvPr/>
        </p:nvSpPr>
        <p:spPr>
          <a:xfrm>
            <a:off x="633990" y="1598420"/>
            <a:ext cx="2449508" cy="182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Forage-to-Feed Value Chain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33990" y="1776129"/>
            <a:ext cx="2473523" cy="326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Closes the 146.9m MT/yr forage gap and the maize-for-feed gap via pasture, maize &amp; soybean.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288177" y="2160366"/>
            <a:ext cx="264163" cy="264163"/>
          </a:xfrm>
          <a:prstGeom prst="ellipse">
            <a:avLst/>
          </a:prstGeom>
          <a:solidFill>
            <a:srgbClr val="0C4A6E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2" descr="/home/claude/final/icons/shi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616" y="2222804"/>
            <a:ext cx="139286" cy="1392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 11"/>
          <p:cNvSpPr/>
          <p:nvPr/>
        </p:nvSpPr>
        <p:spPr>
          <a:xfrm>
            <a:off x="633990" y="2150760"/>
            <a:ext cx="2449508" cy="182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Kilwa Port &amp; EEZ Blue Economy Corridor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633990" y="2328469"/>
            <a:ext cx="2473523" cy="326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PPP-ready fishing port anchoring processing, cold-chain &amp; EEZ tuna landings.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288177" y="2722312"/>
            <a:ext cx="2737686" cy="9606"/>
          </a:xfrm>
          <a:prstGeom prst="rect">
            <a:avLst/>
          </a:prstGeom>
          <a:solidFill>
            <a:srgbClr val="E4F1F6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288177" y="2794356"/>
            <a:ext cx="2737686" cy="2881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i="1" kern="1200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via ATO, the Ministry of Livestock and Fisheries, NARCO, TAFICO and TISEZA.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3217981" y="825144"/>
            <a:ext cx="2881774" cy="1536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spc="53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FINANCING ASK</a:t>
            </a:r>
            <a:endParaRPr lang="en-US" sz="157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3217981" y="1055686"/>
            <a:ext cx="2881774" cy="5523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3304434" y="1190168"/>
            <a:ext cx="264163" cy="264163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3" descr="/home/claude/final/icons/c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873" y="1252607"/>
            <a:ext cx="139286" cy="1392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Text 18"/>
          <p:cNvSpPr/>
          <p:nvPr/>
        </p:nvSpPr>
        <p:spPr>
          <a:xfrm>
            <a:off x="3650247" y="1132533"/>
            <a:ext cx="2353449" cy="1681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Meat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3650247" y="1295833"/>
            <a:ext cx="2401479" cy="2785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investor call — ranching, feedlotting &amp; abattoir scale-up.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3217981" y="1608026"/>
            <a:ext cx="2881774" cy="5523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3304434" y="1742508"/>
            <a:ext cx="264163" cy="264163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4" descr="/home/claude/final/icons/mil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6873" y="1804947"/>
            <a:ext cx="139286" cy="1392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 22"/>
          <p:cNvSpPr/>
          <p:nvPr/>
        </p:nvSpPr>
        <p:spPr>
          <a:xfrm>
            <a:off x="3650247" y="1684873"/>
            <a:ext cx="2353449" cy="1681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Dairy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3650247" y="1848173"/>
            <a:ext cx="2401479" cy="2785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investor call — dairy-breed, feed &amp; ingredient plants.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3217981" y="2160366"/>
            <a:ext cx="2881774" cy="5523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5"/>
          <p:cNvSpPr/>
          <p:nvPr/>
        </p:nvSpPr>
        <p:spPr>
          <a:xfrm>
            <a:off x="3304434" y="2294849"/>
            <a:ext cx="264163" cy="264163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Image 5" descr="/home/claude/final/icons/fis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6873" y="2357287"/>
            <a:ext cx="139286" cy="1392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4" name="Text 26"/>
          <p:cNvSpPr/>
          <p:nvPr/>
        </p:nvSpPr>
        <p:spPr>
          <a:xfrm>
            <a:off x="3650247" y="2237213"/>
            <a:ext cx="2353449" cy="1681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051" b="1" kern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Fisheries</a:t>
            </a:r>
            <a:endParaRPr lang="en-US" sz="105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7"/>
          <p:cNvSpPr/>
          <p:nvPr/>
        </p:nvSpPr>
        <p:spPr>
          <a:xfrm>
            <a:off x="3650247" y="2400514"/>
            <a:ext cx="2401479" cy="2785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Kilwa Port PPP + open investor call — processing &amp; aquaculture.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/>
          <p:cNvSpPr/>
          <p:nvPr/>
        </p:nvSpPr>
        <p:spPr>
          <a:xfrm>
            <a:off x="3217981" y="1055686"/>
            <a:ext cx="2881774" cy="9606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29"/>
          <p:cNvSpPr/>
          <p:nvPr/>
        </p:nvSpPr>
        <p:spPr>
          <a:xfrm>
            <a:off x="3217981" y="2770341"/>
            <a:ext cx="2881774" cy="264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552" i="1" kern="12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indicative ticket sizes were not specified in the underlying sector brief; each window is an open investor call pending feasibility costing.</a:t>
            </a:r>
            <a:endParaRPr lang="en-US" sz="55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0"/>
          <p:cNvSpPr/>
          <p:nvPr/>
        </p:nvSpPr>
        <p:spPr>
          <a:xfrm>
            <a:off x="240148" y="3442755"/>
            <a:ext cx="4322662" cy="1344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525" i="1" kern="1200" dirty="0">
                <a:solidFill>
                  <a:srgbClr val="8FA6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REPUBLIC OF TANZANIA  |  LIVESTOCK &amp; FISHERIES INVESTMENT PLATFORM</a:t>
            </a:r>
            <a:endParaRPr lang="en-US" sz="525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1"/>
          <p:cNvSpPr/>
          <p:nvPr/>
        </p:nvSpPr>
        <p:spPr>
          <a:xfrm>
            <a:off x="5955667" y="3442755"/>
            <a:ext cx="336207" cy="1344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defTabSz="480334" rtl="0"/>
            <a:r>
              <a:rPr lang="en-US" sz="525" kern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525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88177" y="325636"/>
            <a:ext cx="5523401" cy="2881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839" b="1" kern="1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Enabling Environment &amp; Delivery Model</a:t>
            </a:r>
            <a:endParaRPr lang="en-US" sz="183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97783" y="623419"/>
            <a:ext cx="432266" cy="19212"/>
          </a:xfrm>
          <a:prstGeom prst="rect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88177" y="753099"/>
            <a:ext cx="1368843" cy="816503"/>
          </a:xfrm>
          <a:prstGeom prst="roundRect">
            <a:avLst>
              <a:gd name="adj" fmla="val 4706"/>
            </a:avLst>
          </a:prstGeom>
          <a:solidFill>
            <a:srgbClr val="09374F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74631" y="839553"/>
            <a:ext cx="201724" cy="201724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0" descr="/home/claude/final/icons/box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887582"/>
            <a:ext cx="105665" cy="1056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 6"/>
          <p:cNvSpPr/>
          <p:nvPr/>
        </p:nvSpPr>
        <p:spPr>
          <a:xfrm>
            <a:off x="360222" y="1079700"/>
            <a:ext cx="1224754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kern="1200" dirty="0">
                <a:solidFill>
                  <a:srgbClr val="FF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14,000 MT</a:t>
            </a:r>
            <a:endParaRPr lang="en-US" sz="1576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60222" y="1287829"/>
            <a:ext cx="1224754" cy="2305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meat already exported to Saudi Arabia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762685" y="753099"/>
            <a:ext cx="1368843" cy="816503"/>
          </a:xfrm>
          <a:prstGeom prst="roundRect">
            <a:avLst>
              <a:gd name="adj" fmla="val 4706"/>
            </a:avLst>
          </a:prstGeom>
          <a:solidFill>
            <a:srgbClr val="09374F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849139" y="839553"/>
            <a:ext cx="201724" cy="201724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" descr="/home/claude/final/icons/indust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168" y="887582"/>
            <a:ext cx="105665" cy="1056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 10"/>
          <p:cNvSpPr/>
          <p:nvPr/>
        </p:nvSpPr>
        <p:spPr>
          <a:xfrm>
            <a:off x="1834730" y="1079700"/>
            <a:ext cx="1224754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kern="1200" dirty="0">
                <a:solidFill>
                  <a:srgbClr val="FF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576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1834730" y="1287829"/>
            <a:ext cx="1224754" cy="2305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large-scale fish-processing plants operating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3270814" y="753099"/>
            <a:ext cx="2238942" cy="816503"/>
          </a:xfrm>
          <a:prstGeom prst="roundRect">
            <a:avLst>
              <a:gd name="adj" fmla="val 4706"/>
            </a:avLst>
          </a:prstGeom>
          <a:solidFill>
            <a:srgbClr val="09374F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3323646" y="839553"/>
            <a:ext cx="201724" cy="201724"/>
          </a:xfrm>
          <a:prstGeom prst="ellipse">
            <a:avLst/>
          </a:prstGeom>
          <a:solidFill>
            <a:srgbClr val="0E7490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/home/claude/final/icons/peop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676" y="887582"/>
            <a:ext cx="105665" cy="1056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14"/>
          <p:cNvSpPr/>
          <p:nvPr/>
        </p:nvSpPr>
        <p:spPr>
          <a:xfrm>
            <a:off x="3309238" y="1079700"/>
            <a:ext cx="1224754" cy="2401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kern="1200" dirty="0">
                <a:solidFill>
                  <a:srgbClr val="FF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</a:t>
            </a:r>
            <a:endParaRPr lang="en-US" sz="1576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3309238" y="1287829"/>
            <a:ext cx="1224754" cy="2305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slaughter facilities (7 export-certified)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4783745" y="1287829"/>
            <a:ext cx="1224754" cy="2305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288177" y="1689676"/>
            <a:ext cx="2737686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spc="53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INCENTIVES</a:t>
            </a:r>
            <a:endParaRPr lang="en-US" sz="1576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288177" y="1920218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422660" y="1862582"/>
            <a:ext cx="2708868" cy="3121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 incentives — TISEZA corporate-tax exemption, withholding-tax relief, and VAT exemption  capital goods,</a:t>
            </a:r>
          </a:p>
          <a:p>
            <a:pPr algn="l" defTabSz="480334" rtl="0"/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3"/>
          <p:cNvSpPr/>
          <p:nvPr/>
        </p:nvSpPr>
        <p:spPr>
          <a:xfrm>
            <a:off x="288177" y="2198789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4"/>
          <p:cNvSpPr/>
          <p:nvPr/>
        </p:nvSpPr>
        <p:spPr>
          <a:xfrm>
            <a:off x="422660" y="2213197"/>
            <a:ext cx="2593597" cy="264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Economic Zones — EPZ remission of customs duty 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/>
          <p:cNvSpPr/>
          <p:nvPr/>
        </p:nvSpPr>
        <p:spPr>
          <a:xfrm>
            <a:off x="288177" y="2477361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/>
          <p:cNvSpPr/>
          <p:nvPr/>
        </p:nvSpPr>
        <p:spPr>
          <a:xfrm>
            <a:off x="528325" y="2419725"/>
            <a:ext cx="2487932" cy="264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facilitation — one-stop border posts for permits &amp; certificates.</a:t>
            </a:r>
          </a:p>
        </p:txBody>
      </p:sp>
      <p:sp>
        <p:nvSpPr>
          <p:cNvPr id="33" name="Text 27"/>
          <p:cNvSpPr/>
          <p:nvPr/>
        </p:nvSpPr>
        <p:spPr>
          <a:xfrm>
            <a:off x="3217981" y="1689676"/>
            <a:ext cx="2881774" cy="144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1576" b="1" spc="53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MODEL</a:t>
            </a:r>
            <a:endParaRPr lang="en-US" sz="1576" kern="1200" dirty="0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28"/>
          <p:cNvSpPr/>
          <p:nvPr/>
        </p:nvSpPr>
        <p:spPr>
          <a:xfrm>
            <a:off x="3217981" y="1920218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9"/>
          <p:cNvSpPr/>
          <p:nvPr/>
        </p:nvSpPr>
        <p:spPr>
          <a:xfrm>
            <a:off x="3352464" y="1862583"/>
            <a:ext cx="2881774" cy="211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Agriculture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0"/>
          <p:cNvSpPr/>
          <p:nvPr/>
        </p:nvSpPr>
        <p:spPr>
          <a:xfrm>
            <a:off x="3217981" y="2174775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1"/>
          <p:cNvSpPr/>
          <p:nvPr/>
        </p:nvSpPr>
        <p:spPr>
          <a:xfrm>
            <a:off x="3352464" y="2117139"/>
            <a:ext cx="2881774" cy="211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Livestock &amp; Fisheries — policy &amp; technical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2"/>
          <p:cNvSpPr/>
          <p:nvPr/>
        </p:nvSpPr>
        <p:spPr>
          <a:xfrm>
            <a:off x="3217981" y="2429331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3"/>
          <p:cNvSpPr/>
          <p:nvPr/>
        </p:nvSpPr>
        <p:spPr>
          <a:xfrm>
            <a:off x="3352464" y="2371696"/>
            <a:ext cx="2881774" cy="211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TISEZA — investment facilitation &amp; incentives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4"/>
          <p:cNvSpPr/>
          <p:nvPr/>
        </p:nvSpPr>
        <p:spPr>
          <a:xfrm>
            <a:off x="3217981" y="2683888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5"/>
          <p:cNvSpPr/>
          <p:nvPr/>
        </p:nvSpPr>
        <p:spPr>
          <a:xfrm>
            <a:off x="3352464" y="2626253"/>
            <a:ext cx="2881774" cy="211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NARCO — rangeland sub-leasing  ·  TAFICO — EEZ &amp; aquaculture JVs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6"/>
          <p:cNvSpPr/>
          <p:nvPr/>
        </p:nvSpPr>
        <p:spPr>
          <a:xfrm>
            <a:off x="0" y="3154578"/>
            <a:ext cx="6387933" cy="456281"/>
          </a:xfrm>
          <a:prstGeom prst="rect">
            <a:avLst/>
          </a:prstGeom>
          <a:solidFill>
            <a:srgbClr val="09374F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7"/>
          <p:cNvSpPr/>
          <p:nvPr/>
        </p:nvSpPr>
        <p:spPr>
          <a:xfrm>
            <a:off x="288177" y="3207410"/>
            <a:ext cx="5763549" cy="1536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683" b="1" kern="1200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fit:  </a:t>
            </a:r>
            <a:r>
              <a:rPr lang="en-US" sz="683" i="1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&amp; nutrition security · rural livelihoods · export diversification · Blue Economy growth</a:t>
            </a:r>
            <a:endParaRPr lang="en-US" sz="68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8"/>
          <p:cNvSpPr/>
          <p:nvPr/>
        </p:nvSpPr>
        <p:spPr>
          <a:xfrm>
            <a:off x="288177" y="3361105"/>
            <a:ext cx="5763549" cy="1536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480334" rtl="0"/>
            <a:r>
              <a:rPr lang="en-US" sz="683" b="1" kern="1200" dirty="0">
                <a:solidFill>
                  <a:srgbClr val="B889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Contact: Ministry of Agriculture- Dodoma; </a:t>
            </a:r>
            <a:r>
              <a:rPr lang="en-US" sz="683" i="1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Livestock and Fisheries, Dodoma</a:t>
            </a:r>
            <a:endParaRPr lang="en-US" sz="68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Shape 34">
            <a:extLst>
              <a:ext uri="{FF2B5EF4-FFF2-40B4-BE49-F238E27FC236}">
                <a16:creationId xmlns:a16="http://schemas.microsoft.com/office/drawing/2014/main" id="{1EF33A92-CBCC-663F-5956-AAFA57E737D9}"/>
              </a:ext>
            </a:extLst>
          </p:cNvPr>
          <p:cNvSpPr/>
          <p:nvPr/>
        </p:nvSpPr>
        <p:spPr>
          <a:xfrm>
            <a:off x="3214502" y="2873569"/>
            <a:ext cx="52833" cy="52833"/>
          </a:xfrm>
          <a:prstGeom prst="ellipse">
            <a:avLst/>
          </a:prstGeom>
          <a:solidFill>
            <a:srgbClr val="B8895D"/>
          </a:solidFill>
          <a:ln/>
        </p:spPr>
        <p:txBody>
          <a:bodyPr/>
          <a:lstStyle/>
          <a:p>
            <a:pPr algn="l" defTabSz="480334" rtl="0"/>
            <a:endParaRPr lang="en-US" sz="946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35">
            <a:extLst>
              <a:ext uri="{FF2B5EF4-FFF2-40B4-BE49-F238E27FC236}">
                <a16:creationId xmlns:a16="http://schemas.microsoft.com/office/drawing/2014/main" id="{5C47A545-499E-B1CA-2A36-8F7A43AB4BBD}"/>
              </a:ext>
            </a:extLst>
          </p:cNvPr>
          <p:cNvSpPr/>
          <p:nvPr/>
        </p:nvSpPr>
        <p:spPr>
          <a:xfrm>
            <a:off x="3348985" y="2815933"/>
            <a:ext cx="2881774" cy="211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480334" rtl="0"/>
            <a:r>
              <a:rPr lang="en-US" sz="788" kern="1200" dirty="0">
                <a:solidFill>
                  <a:srgbClr val="D9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Tanzania Agricultural Development Bank (TADB) — Official Agricultural Financing Platform </a:t>
            </a:r>
            <a:endParaRPr lang="en-US" sz="78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9CB022-6A22-F9D1-1609-3624FA385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8350" y="-784503"/>
            <a:ext cx="8153400" cy="3709696"/>
          </a:xfrm>
          <a:prstGeom prst="rect">
            <a:avLst/>
          </a:prstGeom>
        </p:spPr>
      </p:pic>
      <p:pic>
        <p:nvPicPr>
          <p:cNvPr id="237" name="Google Shape;237;p12"/>
          <p:cNvPicPr preferRelativeResize="0"/>
          <p:nvPr/>
        </p:nvPicPr>
        <p:blipFill rotWithShape="1">
          <a:blip r:embed="rId4">
            <a:alphaModFix/>
          </a:blip>
          <a:srcRect t="31052"/>
          <a:stretch/>
        </p:blipFill>
        <p:spPr>
          <a:xfrm>
            <a:off x="-768350" y="2343151"/>
            <a:ext cx="8153400" cy="326777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2" descr="Accueil - Ministère des Finances du NIGER"/>
          <p:cNvSpPr/>
          <p:nvPr/>
        </p:nvSpPr>
        <p:spPr>
          <a:xfrm>
            <a:off x="81536" y="-63083"/>
            <a:ext cx="159744" cy="15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15" tIns="23951" rIns="47915" bIns="23951" anchor="t" anchorCtr="0">
            <a:noAutofit/>
          </a:bodyPr>
          <a:lstStyle/>
          <a:p>
            <a:pPr algn="l" defTabSz="479237" rtl="0">
              <a:buClr>
                <a:srgbClr val="000000"/>
              </a:buClr>
            </a:pPr>
            <a:endParaRPr sz="94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2"/>
          <p:cNvSpPr/>
          <p:nvPr/>
        </p:nvSpPr>
        <p:spPr>
          <a:xfrm>
            <a:off x="-387350" y="482631"/>
            <a:ext cx="7086600" cy="1660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15" tIns="23951" rIns="47915" bIns="23951" anchor="t" anchorCtr="0">
            <a:spAutoFit/>
          </a:bodyPr>
          <a:lstStyle/>
          <a:p>
            <a:pPr algn="ctr" defTabSz="479237" rtl="0">
              <a:buClr>
                <a:srgbClr val="000000"/>
              </a:buClr>
            </a:pPr>
            <a:endParaRPr lang="en-US" sz="2096" b="1" dirty="0">
              <a:solidFill>
                <a:srgbClr val="000000"/>
              </a:solidFill>
              <a:latin typeface="Gill Sans MT" panose="020B0502020104020203" pitchFamily="34" charset="0"/>
              <a:cs typeface="Arial"/>
              <a:sym typeface="Arial"/>
            </a:endParaRPr>
          </a:p>
          <a:p>
            <a:pPr algn="ctr" defTabSz="479237" rtl="0">
              <a:buClr>
                <a:srgbClr val="000000"/>
              </a:buClr>
            </a:pPr>
            <a:r>
              <a:rPr lang="en-US" sz="2096" b="1" dirty="0">
                <a:solidFill>
                  <a:srgbClr val="FFFFFF"/>
                </a:solidFill>
                <a:latin typeface="Gill Sans MT"/>
                <a:ea typeface="Tahoma"/>
                <a:cs typeface="Arial"/>
                <a:sym typeface="Arial"/>
              </a:rPr>
              <a:t>We Call European Partners to invest in Agriculture Sector in Tanzania; where we consider green growth and inclusive economy</a:t>
            </a:r>
          </a:p>
          <a:p>
            <a:pPr algn="ctr" defTabSz="479237" rtl="0">
              <a:buClr>
                <a:srgbClr val="000000"/>
              </a:buClr>
            </a:pPr>
            <a:endParaRPr lang="en-US" sz="2096" b="1" dirty="0">
              <a:solidFill>
                <a:srgbClr val="FFFFFF"/>
              </a:solidFill>
              <a:latin typeface="Tahoma"/>
              <a:ea typeface="Tahoma"/>
              <a:cs typeface="Tahoma"/>
              <a:sym typeface="Arial"/>
            </a:endParaRPr>
          </a:p>
        </p:txBody>
      </p:sp>
      <p:pic>
        <p:nvPicPr>
          <p:cNvPr id="241" name="Google Shape;241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384" y="25532"/>
            <a:ext cx="939327" cy="655322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2"/>
          <p:cNvSpPr txBox="1">
            <a:spLocks noGrp="1"/>
          </p:cNvSpPr>
          <p:nvPr>
            <p:ph type="sldNum" idx="12"/>
          </p:nvPr>
        </p:nvSpPr>
        <p:spPr>
          <a:xfrm>
            <a:off x="4511595" y="3343960"/>
            <a:ext cx="1437323" cy="191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15" tIns="23951" rIns="47915" bIns="23951" anchor="ctr" anchorCtr="0">
            <a:noAutofit/>
          </a:bodyPr>
          <a:lstStyle/>
          <a:p>
            <a:pPr defTabSz="479237">
              <a:buClr>
                <a:srgbClr val="000000"/>
              </a:buClr>
            </a:pPr>
            <a:fld id="{00000000-1234-1234-1234-123412341234}" type="slidenum">
              <a:rPr lang="x-none"/>
              <a:pPr defTabSz="479237">
                <a:buClr>
                  <a:srgbClr val="000000"/>
                </a:buClr>
              </a:pPr>
              <a:t>20</a:t>
            </a:fld>
            <a:endParaRPr/>
          </a:p>
        </p:txBody>
      </p:sp>
      <p:pic>
        <p:nvPicPr>
          <p:cNvPr id="9" name="Picture 3" descr="bendera">
            <a:extLst>
              <a:ext uri="{FF2B5EF4-FFF2-40B4-BE49-F238E27FC236}">
                <a16:creationId xmlns:a16="http://schemas.microsoft.com/office/drawing/2014/main" id="{A4F7A367-4A54-45C7-B43C-52251C27AC6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309" y="24255"/>
            <a:ext cx="870718" cy="58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5175</TotalTime>
  <Words>1538</Words>
  <Application>Microsoft Office PowerPoint</Application>
  <PresentationFormat>Custom</PresentationFormat>
  <Paragraphs>344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Aptos</vt:lpstr>
      <vt:lpstr>Arial</vt:lpstr>
      <vt:lpstr>Arial Black</vt:lpstr>
      <vt:lpstr>Arial MT</vt:lpstr>
      <vt:lpstr>Bitstream Charter</vt:lpstr>
      <vt:lpstr>Calibri</vt:lpstr>
      <vt:lpstr>Calibri Light</vt:lpstr>
      <vt:lpstr>Cambria</vt:lpstr>
      <vt:lpstr>Fraunces</vt:lpstr>
      <vt:lpstr>Gill Sans MT</vt:lpstr>
      <vt:lpstr>Inter</vt:lpstr>
      <vt:lpstr>Noto Sans</vt:lpstr>
      <vt:lpstr>Tahoma</vt:lpstr>
      <vt:lpstr>Times New Roman</vt:lpstr>
      <vt:lpstr>Trebuchet MS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Feed Ourselves, Feed  Others  Commercially</vt:lpstr>
      <vt:lpstr>Objectives of the Tanzania Agriculture Sector</vt:lpstr>
      <vt:lpstr>PowerPoint Presentation</vt:lpstr>
      <vt:lpstr>POTENTIAL VALUECHAINS FOR TRADE AND  INVESTMENT </vt:lpstr>
      <vt:lpstr>PowerPoint Presentation</vt:lpstr>
      <vt:lpstr>Coffee Value Chain</vt:lpstr>
      <vt:lpstr>PowerPoint Presentation</vt:lpstr>
      <vt:lpstr>PowerPoint Presentation</vt:lpstr>
      <vt:lpstr>Cashew Value Chain</vt:lpstr>
      <vt:lpstr>Where Tanzanian cashew kernels went in 2025/26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</dc:title>
  <dc:creator>Frederick Fussi</dc:creator>
  <cp:lastModifiedBy>Adella Ng'atigwa</cp:lastModifiedBy>
  <cp:revision>23</cp:revision>
  <dcterms:created xsi:type="dcterms:W3CDTF">2026-09-18T05:44:49Z</dcterms:created>
  <dcterms:modified xsi:type="dcterms:W3CDTF">2026-10-03T11:00:56Z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2026-08-15T00:00:00Z</vt:filetime>
  </property>
  <property fmtid="{D5CDD505-2E9C-101B-9397-08002B2CF9AE}" pid="4" name="Creator">
    <vt:lpwstr>Microsoft® PowerPoint® 2021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PowerPoint® 2021</vt:lpwstr>
  </property>
</Properties>
</file>