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3" r:id="rId1"/>
  </p:sldMasterIdLst>
  <p:notesMasterIdLst>
    <p:notesMasterId r:id="rId13"/>
  </p:notesMasterIdLst>
  <p:sldIdLst>
    <p:sldId id="276" r:id="rId2"/>
    <p:sldId id="278" r:id="rId3"/>
    <p:sldId id="292" r:id="rId4"/>
    <p:sldId id="277" r:id="rId5"/>
    <p:sldId id="284" r:id="rId6"/>
    <p:sldId id="256" r:id="rId7"/>
    <p:sldId id="257" r:id="rId8"/>
    <p:sldId id="290" r:id="rId9"/>
    <p:sldId id="291" r:id="rId10"/>
    <p:sldId id="281" r:id="rId11"/>
    <p:sldId id="280" r:id="rId12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66" y="33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EA5CCDE-4C58-4DB1-B888-BC4DBBA9502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3F34527-3625-439B-8E74-11E87C6524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9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939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95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837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28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1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9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0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2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96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8234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200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7540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7623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4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7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259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CD9F4-A52F-7BE6-1D03-5989A1E29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565" y="3492769"/>
            <a:ext cx="9405003" cy="1491916"/>
          </a:xfrm>
        </p:spPr>
        <p:txBody>
          <a:bodyPr>
            <a:normAutofit fontScale="90000"/>
          </a:bodyPr>
          <a:lstStyle/>
          <a:p>
            <a:pPr algn="ctr" defTabSz="914400">
              <a:lnSpc>
                <a:spcPct val="115000"/>
              </a:lnSpc>
              <a:spcBef>
                <a:spcPts val="1000"/>
              </a:spcBef>
              <a:spcAft>
                <a:spcPts val="800"/>
              </a:spcAft>
              <a:defRPr/>
            </a:pPr>
            <a:r>
              <a:rPr lang="en-GB" sz="2200" b="1" kern="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INVESTMENT OPPORTUNITIES AND</a:t>
            </a:r>
            <a:br>
              <a:rPr lang="en-GB" sz="2200" b="1" kern="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200" b="1" kern="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INTERCONNECTION WITH RAILWAYS</a:t>
            </a:r>
            <a:br>
              <a:rPr lang="en-GB" sz="2200" b="1" kern="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2200" b="1" kern="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200" b="1" kern="0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Connecting Tanzania’s Ports, Corridors and Regional Markets</a:t>
            </a:r>
            <a:br>
              <a:rPr lang="en-US" sz="2200" b="1" kern="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kern="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kern="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2200" b="1" kern="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200" b="1" kern="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US" sz="2200" b="1" kern="0" baseline="300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200" b="1" kern="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October,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14408-39D8-F6E3-7DEB-8251E5D3B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4605" y="2164482"/>
            <a:ext cx="8420986" cy="96372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800" b="1" dirty="0"/>
              <a:t>THE UNITED REPUBLIC OF TANZANIA</a:t>
            </a:r>
            <a:br>
              <a:rPr lang="en-US" sz="2400" b="1" dirty="0"/>
            </a:br>
            <a:r>
              <a:rPr lang="en-US" sz="2400" b="1" dirty="0"/>
              <a:t> </a:t>
            </a:r>
            <a:br>
              <a:rPr lang="en-US" sz="2400" b="1" dirty="0"/>
            </a:br>
            <a:r>
              <a:rPr lang="en-US" sz="2400" b="1" dirty="0"/>
              <a:t>MINISTRY OF TRANSPORT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9216F3-BF05-CC02-E386-88AE2FD26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998" y="264400"/>
            <a:ext cx="2274005" cy="1535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54892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75BBF-5514-0CF7-8295-7D9304895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8222" y="181099"/>
            <a:ext cx="7886700" cy="5663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11CF2-D6E0-E39E-DC58-35436D1E3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743" y="680084"/>
            <a:ext cx="10363200" cy="5791562"/>
          </a:xfrm>
        </p:spPr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endParaRPr lang="en-GB" sz="2800" b="1" kern="1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85763" indent="-385763">
              <a:buFont typeface="+mj-lt"/>
              <a:buAutoNum type="arabicPeriod"/>
            </a:pPr>
            <a:r>
              <a:rPr lang="en-GB" sz="2800" b="1" kern="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800" b="1" kern="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TANZANIA TRANSPORT CORRIDORS PLANS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INVESTMENTS IN PORTS AND RAILWAY CONNECTIVITY 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800" b="1" kern="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TANZANIA’S SGR INFRASTRUCTURE DEVELOPMENT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800" b="1" kern="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INVESTIMENT OPPORTUNITIES</a:t>
            </a:r>
          </a:p>
          <a:p>
            <a:pPr marL="385763" indent="-385763">
              <a:buFont typeface="+mj-lt"/>
              <a:buAutoNum type="arabicPeriod"/>
            </a:pPr>
            <a:r>
              <a:rPr lang="en-US" sz="2800" b="1" kern="1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277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66265-96A3-4EAA-B4CF-C105CB33C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4801" y="745134"/>
            <a:ext cx="8911687" cy="1280890"/>
          </a:xfrm>
        </p:spPr>
        <p:txBody>
          <a:bodyPr>
            <a:normAutofit/>
          </a:bodyPr>
          <a:lstStyle/>
          <a:p>
            <a:r>
              <a:rPr lang="en-GB" altLang="zh-CN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1.0 INTRODUCTION</a:t>
            </a:r>
            <a:endParaRPr lang="zh-CN" alt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8D2BE-6E2B-4829-816C-65A9218B3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4801" y="1269507"/>
            <a:ext cx="8743600" cy="4647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altLang="zh-CN" sz="2600" b="1" dirty="0"/>
              <a:t>Ministry Mandates, scope and policy framing within vision 2050.</a:t>
            </a:r>
          </a:p>
          <a:p>
            <a:r>
              <a:rPr lang="en-GB" altLang="zh-CN" sz="2600" dirty="0"/>
              <a:t>The Ministry of Transport is responsible for </a:t>
            </a:r>
            <a:r>
              <a:rPr lang="en-GB" altLang="zh-CN" sz="2600" b="1" dirty="0"/>
              <a:t>developing, regulating and coordinating Tanzania’s transport sector</a:t>
            </a:r>
            <a:r>
              <a:rPr lang="en-GB" altLang="zh-CN" sz="2600" dirty="0"/>
              <a:t> to ensure safe, efficient, reliable and sustainable movement of people and goods.</a:t>
            </a:r>
          </a:p>
          <a:p>
            <a:r>
              <a:rPr lang="en-GB" altLang="zh-CN" sz="2600" dirty="0"/>
              <a:t>Its scope covers </a:t>
            </a:r>
            <a:r>
              <a:rPr lang="en-GB" altLang="zh-CN" sz="2600" b="1" dirty="0"/>
              <a:t>road, rail, maritime and air transport</a:t>
            </a:r>
            <a:r>
              <a:rPr lang="en-GB" altLang="zh-CN" sz="2600" dirty="0"/>
              <a:t>, including infrastructure development, logistics, safety and connectivity.</a:t>
            </a:r>
          </a:p>
          <a:p>
            <a:r>
              <a:rPr lang="en-GB" altLang="zh-CN" sz="2600" dirty="0"/>
              <a:t>The transport sector is therefore a </a:t>
            </a:r>
            <a:r>
              <a:rPr lang="en-GB" altLang="zh-CN" sz="2600" b="1" dirty="0"/>
              <a:t>key enabler of Tanzania’s economic transformation and the implementation of Development Vision 2050</a:t>
            </a:r>
            <a:r>
              <a:rPr lang="en-GB" altLang="zh-CN" sz="2600" dirty="0"/>
              <a:t>.</a:t>
            </a:r>
          </a:p>
          <a:p>
            <a:r>
              <a:rPr lang="en-GB" altLang="zh-CN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Tanzania Commenced  the implementation of </a:t>
            </a:r>
            <a:r>
              <a:rPr lang="en-GB" altLang="zh-CN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 Vision 2050 on 1 July 2026. Whereby the Ministry reviewed its National Transport Policy 2003 to align with vision 2050. </a:t>
            </a:r>
          </a:p>
          <a:p>
            <a:r>
              <a:rPr lang="en-GB" altLang="zh-CN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Vision 2050 calls for integrated logistics, competitive multimodal transport, modern infrastructure, efficient customs, and quality logistics services while reducing logistics costs and delays</a:t>
            </a:r>
            <a:endParaRPr lang="en-GB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9715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7F167-A6A0-17A7-9C19-46C0AA195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25782"/>
            <a:ext cx="8229600" cy="597232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1.0 INTRO..…..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ED817-08F6-B181-B01C-ADF93E392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3281" y="539015"/>
            <a:ext cx="10556049" cy="6246796"/>
          </a:xfrm>
        </p:spPr>
        <p:txBody>
          <a:bodyPr>
            <a:noAutofit/>
          </a:bodyPr>
          <a:lstStyle/>
          <a:p>
            <a:pPr algn="just"/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Achieving Vision 2050 requires substantial investment in infrastructure,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technology, human capital, 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industrialization, trade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logistics.</a:t>
            </a:r>
          </a:p>
          <a:p>
            <a:pPr algn="just"/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 infrastructure 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central to this transformation by connecting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ports, production centres, industries and 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 economies/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markets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lvl="1" indent="-342900" algn="just"/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government aims to increase private sector participation targeting the private sector to contribute about 70% of </a:t>
            </a:r>
            <a:r>
              <a:rPr lang="en-GB" altLang="zh-C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investment needed to archive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GB" altLang="zh-C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evel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opment</a:t>
            </a:r>
            <a:r>
              <a:rPr lang="en-GB" altLang="zh-CN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GB" sz="28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Tanzania therefore welcomes stronger partnerships with the </a:t>
            </a:r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European Union and European investors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infrastructure financing, technology, logistics services and innovation.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3727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273EF-3122-4B0D-FF27-25275F8FD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6226F-0E1D-F62D-6336-6E12B8881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25782"/>
            <a:ext cx="8229600" cy="597232"/>
          </a:xfrm>
        </p:spPr>
        <p:txBody>
          <a:bodyPr>
            <a:normAutofit fontScale="90000"/>
          </a:bodyPr>
          <a:lstStyle/>
          <a:p>
            <a:r>
              <a:rPr lang="en-GB" sz="24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1.0 INTRO……</a:t>
            </a:r>
            <a:b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33AC0-24C5-8A08-35D9-6D2BB6A51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8168" y="577516"/>
            <a:ext cx="10603831" cy="6005847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4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Tanzania is a </a:t>
            </a:r>
            <a:r>
              <a:rPr lang="en-US" sz="4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Gateway</a:t>
            </a:r>
            <a:r>
              <a:rPr lang="en-US" sz="4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Eastern, Central and Southern Africa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4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Serves Regional markets and land-linked countries such as  Burundi, Rwanda, DRC, Zambia, Malawi and Uganda.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4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 </a:t>
            </a:r>
            <a:r>
              <a:rPr lang="en-US" sz="46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</a:t>
            </a:r>
            <a:r>
              <a:rPr lang="en-US" sz="4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Salaam, </a:t>
            </a:r>
            <a:r>
              <a:rPr lang="en-US" sz="46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Tanga</a:t>
            </a:r>
            <a:r>
              <a:rPr lang="en-US" sz="4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46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Mtwara</a:t>
            </a:r>
            <a:r>
              <a:rPr lang="en-US" sz="4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ports provide key maritime gateways to regional trade corridors.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4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Integrated ports, railways, roads, dry ports and inland waterways support multimodal connectivity.</a:t>
            </a:r>
          </a:p>
          <a:p>
            <a:pPr marL="457200" lvl="1" indent="0" algn="just">
              <a:buNone/>
            </a:pPr>
            <a:endParaRPr lang="en-US" sz="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324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8376" y="77002"/>
            <a:ext cx="10546538" cy="490889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3.0 TANZANIA TRANSPORT CORRIDORS PLANS</a:t>
            </a:r>
            <a:endParaRPr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8375" y="567891"/>
            <a:ext cx="10546539" cy="6290109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Connecting Tanzania to Regional Markets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Tanzania’s transport infrastructure development railway is increasingly planned around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economic corridors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connecting ports with production centres and regional markets.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 Corridor </a:t>
            </a:r>
          </a:p>
          <a:p>
            <a:pPr marL="722313" indent="-452438" algn="just">
              <a:spcBef>
                <a:spcPts val="600"/>
              </a:spcBef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Connects Port of Dar es Salaam with western and north-western regions.</a:t>
            </a:r>
          </a:p>
          <a:p>
            <a:pPr marL="722313" indent="-452438" algn="just">
              <a:spcBef>
                <a:spcPts val="600"/>
              </a:spcBef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Provides access to regional markets including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Uganda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Burundi, Rwanda </a:t>
            </a:r>
            <a:r>
              <a:rPr lang="en-GB" sz="19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Eastern DRC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22313" indent="-452438" algn="just">
              <a:spcBef>
                <a:spcPts val="600"/>
              </a:spcBef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Corridor is served by Two Railway lines, MGR and SGR lines</a:t>
            </a:r>
          </a:p>
          <a:p>
            <a:pPr marL="722313" indent="-452438" algn="just">
              <a:spcBef>
                <a:spcPts val="600"/>
              </a:spcBef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Major investments includes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SGR construction, upgrading existing railway networks (MGR), roads, dry ports and inland water transport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(Ports in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Lake Victoria and Tanganyika)</a:t>
            </a:r>
          </a:p>
          <a:p>
            <a:pPr marL="269875" indent="0" algn="just">
              <a:spcBef>
                <a:spcPts val="600"/>
              </a:spcBef>
              <a:buNone/>
            </a:pPr>
            <a:endParaRPr lang="en-GB" sz="19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TAZARA/DAR ES SALAAM Corridor</a:t>
            </a:r>
          </a:p>
          <a:p>
            <a:pPr marL="722313" indent="-452438" algn="just">
              <a:spcBef>
                <a:spcPts val="600"/>
              </a:spcBef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Connects </a:t>
            </a:r>
            <a:r>
              <a:rPr lang="en-GB" sz="1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 of Dar es Salaam with the S</a:t>
            </a: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outhern highland regions </a:t>
            </a:r>
          </a:p>
          <a:p>
            <a:pPr marL="722313" indent="-452438" algn="just">
              <a:spcBef>
                <a:spcPts val="600"/>
              </a:spcBef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Provides access to regional markets of Zambia, Southern DRC and Zimbabwe</a:t>
            </a:r>
          </a:p>
          <a:p>
            <a:pPr marL="722313" indent="-452438" algn="just">
              <a:spcBef>
                <a:spcPts val="600"/>
              </a:spcBef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Government is revamping the TAZARA line</a:t>
            </a:r>
          </a:p>
          <a:p>
            <a:pPr marL="722313" indent="-452438" algn="just">
              <a:spcBef>
                <a:spcPts val="600"/>
              </a:spcBef>
            </a:pPr>
            <a:r>
              <a:rPr lang="en-GB" sz="19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Corridor is served by the Cape Gauge line, the Gauge that connects SADC countries</a:t>
            </a:r>
          </a:p>
          <a:p>
            <a:pPr marL="0" indent="0" algn="just">
              <a:buNone/>
            </a:pPr>
            <a:endParaRPr lang="en-GB" sz="2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8918" y="105879"/>
            <a:ext cx="10459796" cy="577516"/>
          </a:xfrm>
        </p:spPr>
        <p:txBody>
          <a:bodyPr>
            <a:normAutofit fontScale="90000"/>
          </a:bodyPr>
          <a:lstStyle/>
          <a:p>
            <a:r>
              <a:rPr lang="en-GB" sz="2700" b="1" dirty="0">
                <a:latin typeface="Arial" panose="020B0604020202020204" pitchFamily="34" charset="0"/>
                <a:cs typeface="Arial" panose="020B0604020202020204" pitchFamily="34" charset="0"/>
              </a:rPr>
              <a:t>4.0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CURRENT INVESTMENTS IN PORTS AND RAILWAY CONNECTIVITY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066" y="759759"/>
            <a:ext cx="10459796" cy="506281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spcAft>
                <a:spcPts val="800"/>
              </a:spcAft>
              <a:buNone/>
            </a:pPr>
            <a:r>
              <a:rPr lang="en-GB" altLang="zh-CN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order to improve connectivity with land linked countries, there several investment projects in place to position Tanzania as Regional transport, trade and logistics hub.</a:t>
            </a: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457200" algn="just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PORTS AND LOGISTICS</a:t>
            </a:r>
          </a:p>
          <a:p>
            <a:pPr marL="452438" indent="-269875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Tanzania is expanding and modernizing its ports to increase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capacity, improve operational efficiency and strengthen inland connectivity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2438" indent="-269875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Major investments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include development of new port at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Mbegani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Bagamoyo,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Mwambani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Expansion of container terminal at DSM port and development of dry ports.</a:t>
            </a:r>
          </a:p>
          <a:p>
            <a:pPr marL="452438" indent="-269875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investments are strengthening Tanzania’s capacity to serve domestic, transit and regional markets.</a:t>
            </a:r>
          </a:p>
          <a:p>
            <a:pPr marL="114300" indent="-457200" algn="just"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RAILWAY INFRASTRUCTURE</a:t>
            </a:r>
          </a:p>
          <a:p>
            <a:pPr marL="452438" indent="-269875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Tanzania is developing the Standard Gauge Railway (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as a major freight and passenger transport backbone along the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Central Corridor.</a:t>
            </a:r>
          </a:p>
          <a:p>
            <a:pPr marL="452438" indent="-269875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being extended towards neighboring countries including Burundi and the DRC through a section from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Uvinza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(Tanzania) –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Musongati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(Burundi).</a:t>
            </a:r>
          </a:p>
          <a:p>
            <a:pPr marL="452438" indent="-269875" algn="just"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Rehabilitation of existing MGR and TAZARA networks to complement the SGR by connecting key ports, production areas, dry ports and neighboring countries.</a:t>
            </a:r>
            <a:endParaRPr lang="en-US" sz="2400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19D2F-2B53-52DF-50BF-3D952CE75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9780740" cy="476133"/>
          </a:xfrm>
        </p:spPr>
        <p:txBody>
          <a:bodyPr>
            <a:noAutofit/>
          </a:bodyPr>
          <a:lstStyle/>
          <a:p>
            <a:r>
              <a:rPr lang="en-US" sz="2400" b="1" kern="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5.0 </a:t>
            </a:r>
            <a:r>
              <a:rPr lang="en-US" sz="2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TANZANIA’S STANDARD GAUGE RAILWAY DEVELOPMENT</a:t>
            </a:r>
            <a:endParaRPr lang="x-none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37B1A-B396-657B-6802-D60305FC9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8918" y="835153"/>
            <a:ext cx="10623082" cy="602284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400" b="1" dirty="0"/>
              <a:t>Building the Backbone of Tanzania’s Future Logistics System</a:t>
            </a:r>
          </a:p>
          <a:p>
            <a:r>
              <a:rPr lang="en-GB" sz="2400" dirty="0"/>
              <a:t>The </a:t>
            </a:r>
            <a:r>
              <a:rPr lang="en-GB" sz="2400" b="1" dirty="0"/>
              <a:t>Standard Gauge Railway (SGR)</a:t>
            </a:r>
            <a:r>
              <a:rPr lang="en-GB" sz="2400" dirty="0"/>
              <a:t> is one of Tanzania’s most strategic infrastructure investments and is transforming passenger and freight connectivity.</a:t>
            </a:r>
          </a:p>
          <a:p>
            <a:pPr marL="0" indent="0">
              <a:buNone/>
            </a:pPr>
            <a:r>
              <a:rPr lang="en-GB" sz="2400" b="1" dirty="0"/>
              <a:t>Phase I  </a:t>
            </a:r>
          </a:p>
          <a:p>
            <a:pPr marL="539750">
              <a:buFont typeface="Wingdings" panose="05000000000000000000" pitchFamily="2" charset="2"/>
              <a:buChar char="v"/>
            </a:pPr>
            <a:r>
              <a:rPr lang="en-GB" sz="2400" dirty="0"/>
              <a:t>Connects Dar es Salaam to Uganda and Rwanda through Mwanza Port and </a:t>
            </a:r>
            <a:r>
              <a:rPr lang="en-GB" sz="2400" dirty="0" err="1"/>
              <a:t>Isaka</a:t>
            </a:r>
            <a:r>
              <a:rPr lang="en-GB" sz="2400" dirty="0"/>
              <a:t> Dry Port</a:t>
            </a:r>
          </a:p>
          <a:p>
            <a:pPr marL="539750">
              <a:buFont typeface="Wingdings" panose="05000000000000000000" pitchFamily="2" charset="2"/>
              <a:buChar char="v"/>
            </a:pPr>
            <a:r>
              <a:rPr lang="en-GB" sz="2400" dirty="0"/>
              <a:t>Approximately </a:t>
            </a:r>
            <a:r>
              <a:rPr lang="en-GB" sz="2400" b="1" dirty="0"/>
              <a:t>1,219 km</a:t>
            </a:r>
            <a:r>
              <a:rPr lang="en-GB" sz="2400" dirty="0"/>
              <a:t> along the main corridor.</a:t>
            </a:r>
          </a:p>
          <a:p>
            <a:pPr marL="539750">
              <a:buFont typeface="Wingdings" panose="05000000000000000000" pitchFamily="2" charset="2"/>
              <a:buChar char="v"/>
            </a:pPr>
            <a:r>
              <a:rPr lang="en-GB" sz="2400" dirty="0"/>
              <a:t>Creates an efficient rail connection between the Port of Dar </a:t>
            </a:r>
            <a:r>
              <a:rPr lang="en-GB" sz="2400" dirty="0" err="1"/>
              <a:t>es</a:t>
            </a:r>
            <a:r>
              <a:rPr lang="en-GB" sz="2400" dirty="0"/>
              <a:t> Salaam, inland production centres and the Lake Victoria region.</a:t>
            </a:r>
          </a:p>
          <a:p>
            <a:pPr marL="0" indent="0">
              <a:buNone/>
            </a:pPr>
            <a:r>
              <a:rPr lang="en-GB" sz="2400" b="1" dirty="0"/>
              <a:t>Phase II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Connects Dar es salaam port with Burundi and DRC Congo through Kigoma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The sections of </a:t>
            </a:r>
            <a:r>
              <a:rPr lang="en-GB" sz="2400" dirty="0" err="1"/>
              <a:t>Tabora</a:t>
            </a:r>
            <a:r>
              <a:rPr lang="en-GB" sz="2400" dirty="0"/>
              <a:t> – Kigoma  (506 Km)and </a:t>
            </a:r>
            <a:r>
              <a:rPr lang="en-GB" sz="2400" dirty="0" err="1"/>
              <a:t>Uvinza</a:t>
            </a:r>
            <a:r>
              <a:rPr lang="en-GB" sz="2400" dirty="0"/>
              <a:t> – </a:t>
            </a:r>
            <a:r>
              <a:rPr lang="en-GB" sz="2400" dirty="0" err="1"/>
              <a:t>Musongati</a:t>
            </a:r>
            <a:r>
              <a:rPr lang="en-GB" sz="2400"/>
              <a:t> (182Km) </a:t>
            </a:r>
            <a:r>
              <a:rPr lang="en-GB" sz="2400" dirty="0"/>
              <a:t>is the strong connection to EAC major markets:</a:t>
            </a:r>
          </a:p>
          <a:p>
            <a:pPr marL="0" indent="0">
              <a:buNone/>
            </a:pPr>
            <a:r>
              <a:rPr lang="en-GB" sz="2400" b="1" dirty="0"/>
              <a:t>Operations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The SGR line from Dar es salaam to Dodoma is operational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In </a:t>
            </a:r>
            <a:r>
              <a:rPr lang="en-GB" sz="2400" b="1" dirty="0"/>
              <a:t>July 2025</a:t>
            </a:r>
            <a:r>
              <a:rPr lang="en-GB" sz="2400" dirty="0"/>
              <a:t>, SGR freight services were formally launched from Dar es Salaam Port to </a:t>
            </a:r>
            <a:r>
              <a:rPr lang="en-GB" sz="2400" dirty="0" err="1"/>
              <a:t>Bahi</a:t>
            </a:r>
            <a:r>
              <a:rPr lang="en-GB" sz="2400" dirty="0"/>
              <a:t> , marking an important step towards integrating rail freight into Tanzania’s logistics chain.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/>
              <a:t>Upon completion, the SGR network will enhance efficient freight movement and strengthen connectivity to domestic and regional markets.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746275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8A0DA-8E2F-5F29-5D86-ACE5253C8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5947" y="188778"/>
            <a:ext cx="8229600" cy="575754"/>
          </a:xfrm>
        </p:spPr>
        <p:txBody>
          <a:bodyPr>
            <a:normAutofit fontScale="90000"/>
          </a:bodyPr>
          <a:lstStyle/>
          <a:p>
            <a:r>
              <a:rPr lang="en-US" sz="2200" b="1" dirty="0"/>
              <a:t>6.0 INVESTIMENT OPPORTUNITIES UNDER TRANSPORT SECTOR</a:t>
            </a:r>
            <a:br>
              <a:rPr lang="en-US" sz="2400" b="1" dirty="0"/>
            </a:br>
            <a:endParaRPr lang="x-none" sz="2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204DA-D8E4-BF89-CDE1-AEC07347D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5947" y="764532"/>
            <a:ext cx="10036629" cy="5663381"/>
          </a:xfrm>
        </p:spPr>
        <p:txBody>
          <a:bodyPr>
            <a:normAutofit fontScale="92500"/>
          </a:bodyPr>
          <a:lstStyle/>
          <a:p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PORTS &amp; LOGISTICS</a:t>
            </a:r>
          </a:p>
          <a:p>
            <a:pPr marL="625475">
              <a:buFont typeface="Wingdings" panose="05000000000000000000" pitchFamily="2" charset="2"/>
              <a:buChar char="v"/>
            </a:pP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Bagamoyo Port Development </a:t>
            </a:r>
            <a:r>
              <a:rPr lang="en-GB" sz="2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(</a:t>
            </a:r>
            <a:r>
              <a:rPr lang="en-GB" altLang="zh-CN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 </a:t>
            </a:r>
            <a:r>
              <a:rPr lang="en-GB" altLang="zh-CN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Mbegani</a:t>
            </a:r>
            <a:r>
              <a:rPr lang="en-GB" altLang="zh-CN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Bagamoyo District);</a:t>
            </a:r>
            <a:endParaRPr lang="en-GB" sz="2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25475">
              <a:buFont typeface="Wingdings" panose="05000000000000000000" pitchFamily="2" charset="2"/>
              <a:buChar char="v"/>
            </a:pP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Dry Ports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</a:t>
            </a:r>
            <a:r>
              <a:rPr lang="en-GB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Ihumwa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Katosho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Fela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GB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Kwala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GB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Ruvu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625475">
              <a:buFont typeface="Wingdings" panose="05000000000000000000" pitchFamily="2" charset="2"/>
              <a:buChar char="v"/>
            </a:pPr>
            <a:r>
              <a:rPr lang="en-GB" sz="2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Mwambani</a:t>
            </a: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Port, </a:t>
            </a:r>
            <a:r>
              <a:rPr lang="en-GB" sz="2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Tanga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(At </a:t>
            </a:r>
            <a:r>
              <a:rPr lang="en-GB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Tanga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region).</a:t>
            </a:r>
          </a:p>
          <a:p>
            <a:r>
              <a:rPr lang="en-GB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RAILWAYS &amp; URBAN MOBILITY</a:t>
            </a:r>
          </a:p>
          <a:p>
            <a:pPr marL="539750" indent="-357188">
              <a:buFont typeface="Wingdings" panose="05000000000000000000" pitchFamily="2" charset="2"/>
              <a:buChar char="v"/>
            </a:pP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Mtwara–</a:t>
            </a:r>
            <a:r>
              <a:rPr lang="en-GB" sz="2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Mbamba</a:t>
            </a: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Bay SGR (1,000 km)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Links Mtwara Corridor with Malawi and Mozambique;</a:t>
            </a:r>
          </a:p>
          <a:p>
            <a:pPr marL="539750" indent="-357188">
              <a:buFont typeface="Wingdings" panose="05000000000000000000" pitchFamily="2" charset="2"/>
              <a:buChar char="v"/>
            </a:pPr>
            <a:r>
              <a:rPr lang="en-GB" sz="2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Tanga</a:t>
            </a: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–Arusha–</a:t>
            </a:r>
            <a:r>
              <a:rPr lang="en-GB" sz="2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Musoma</a:t>
            </a: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SGR (1,028 km)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Connects </a:t>
            </a:r>
            <a:r>
              <a:rPr lang="en-GB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Mwambani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Port to Lake Victoria and regional markets;</a:t>
            </a:r>
          </a:p>
          <a:p>
            <a:pPr marL="539750" indent="-357188">
              <a:buFont typeface="Wingdings" panose="05000000000000000000" pitchFamily="2" charset="2"/>
              <a:buChar char="v"/>
            </a:pP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 es Salaam Commuter Rail (160 km)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(At the City of Dar es Salaam)</a:t>
            </a:r>
          </a:p>
          <a:p>
            <a:pPr marL="539750" indent="-357188">
              <a:buFont typeface="Wingdings" panose="05000000000000000000" pitchFamily="2" charset="2"/>
              <a:buChar char="v"/>
            </a:pPr>
            <a:r>
              <a:rPr lang="en-GB" sz="2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Dodoma Commuter Rail (104.66 km)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— (At the city of </a:t>
            </a:r>
            <a:r>
              <a:rPr lang="en-GB" sz="2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Dododma</a:t>
            </a:r>
            <a:r>
              <a:rPr lang="en-GB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741242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C5D57-773F-4A7D-B713-64A07EBF4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493778"/>
            <a:ext cx="9983766" cy="536126"/>
          </a:xfr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7.0 CONCLUSION</a:t>
            </a:r>
            <a:endParaRPr lang="x-none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016147-D366-4652-B103-1BA7C2631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0700" y="1029904"/>
            <a:ext cx="9983766" cy="533127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Tanzania is undertaking a fundamental transformation of its transport and logistics system.</a:t>
            </a:r>
          </a:p>
          <a:p>
            <a:pPr marL="722313" indent="-269875">
              <a:buFont typeface="Wingdings" panose="05000000000000000000" pitchFamily="2" charset="2"/>
              <a:buChar char="Ø"/>
            </a:pP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Ports are being </a:t>
            </a: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modernised and expanded</a:t>
            </a: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22313" indent="-269875" algn="just">
              <a:buFont typeface="Wingdings" panose="05000000000000000000" pitchFamily="2" charset="2"/>
              <a:buChar char="Ø"/>
            </a:pP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railway network is </a:t>
            </a:r>
            <a:r>
              <a:rPr lang="en-GB" sz="7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being modernised through </a:t>
            </a: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 Gauge Railway</a:t>
            </a: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22313" indent="-269875" algn="just">
              <a:buFont typeface="Wingdings" panose="05000000000000000000" pitchFamily="2" charset="2"/>
              <a:buChar char="Ø"/>
            </a:pP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Dry ports and logistics facilities are being developed and strengthened.</a:t>
            </a:r>
          </a:p>
          <a:p>
            <a:pPr marL="722313" indent="-269875" algn="just">
              <a:buFont typeface="Wingdings" panose="05000000000000000000" pitchFamily="2" charset="2"/>
              <a:buChar char="Ø"/>
            </a:pP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transport corridors are connecting Tanzania with </a:t>
            </a: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 and international markets</a:t>
            </a: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22313" indent="-269875" algn="just">
              <a:buFont typeface="Wingdings" panose="05000000000000000000" pitchFamily="2" charset="2"/>
              <a:buChar char="Ø"/>
            </a:pP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Digitalisation and multimodal integration are improving the efficiency of the logistics chain.</a:t>
            </a:r>
          </a:p>
          <a:p>
            <a:pPr marL="0" indent="0" algn="just">
              <a:buNone/>
            </a:pP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Tanzania’s ambition is to become more than a transit country. It aims to become a </a:t>
            </a: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competitive logistics, trade and investment hub connecting Eastern, Central and Southern Africa with global markets</a:t>
            </a: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Success will therefore be measured not only by kilometres of railway constructed, berths developed or infrastructure upgraded, but by the extent to which these investments: </a:t>
            </a: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reduce logistics costs, transit times and increase trade and investment</a:t>
            </a:r>
            <a:endParaRPr lang="en-GB" sz="7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INVITATION TO EUROPEAN PARTNERS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Tanzania welcomes </a:t>
            </a: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European investors, financiers, technology providers, contractors and logistics operators</a:t>
            </a: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partner with us in developing commercially viable and sustainable transport infrastructure and logistics projects.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Tanzania is not only building transport infrastructure — it is building an integrated logistics gateway connecting Africa to global markets.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262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1B7D8-D32C-472A-AD20-1B7C2D250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457201"/>
            <a:ext cx="8261498" cy="5879805"/>
          </a:xfrm>
          <a:noFill/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2000" b="1" i="1" dirty="0"/>
              <a:t>...END…</a:t>
            </a:r>
          </a:p>
          <a:p>
            <a:pPr marL="0" indent="0" algn="ctr">
              <a:buNone/>
            </a:pPr>
            <a:endParaRPr lang="en-GB" sz="2000" b="1" dirty="0"/>
          </a:p>
          <a:p>
            <a:pPr marL="0" indent="0" algn="ctr">
              <a:buNone/>
            </a:pPr>
            <a:endParaRPr lang="en-GB" sz="2000" b="1" dirty="0"/>
          </a:p>
          <a:p>
            <a:pPr marL="0" indent="0" algn="ctr">
              <a:buNone/>
            </a:pPr>
            <a:endParaRPr lang="en-GB" sz="2000" b="1" dirty="0"/>
          </a:p>
          <a:p>
            <a:pPr marL="0" indent="0" algn="ctr">
              <a:buNone/>
            </a:pPr>
            <a:r>
              <a:rPr lang="en-GB" sz="2000" b="1" dirty="0"/>
              <a:t>Thank you for listening</a:t>
            </a:r>
            <a:endParaRPr lang="x-none" sz="2000" b="1" dirty="0"/>
          </a:p>
        </p:txBody>
      </p:sp>
    </p:spTree>
    <p:extLst>
      <p:ext uri="{BB962C8B-B14F-4D97-AF65-F5344CB8AC3E}">
        <p14:creationId xmlns:p14="http://schemas.microsoft.com/office/powerpoint/2010/main" val="26187348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5183</TotalTime>
  <Words>1202</Words>
  <Application>Microsoft Office PowerPoint</Application>
  <PresentationFormat>Widescreen</PresentationFormat>
  <Paragraphs>96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幼圆</vt:lpstr>
      <vt:lpstr>Arial</vt:lpstr>
      <vt:lpstr>Calibri</vt:lpstr>
      <vt:lpstr>Century Gothic</vt:lpstr>
      <vt:lpstr>Times New Roman</vt:lpstr>
      <vt:lpstr>Wingdings</vt:lpstr>
      <vt:lpstr>Wingdings 3</vt:lpstr>
      <vt:lpstr>Wisp</vt:lpstr>
      <vt:lpstr>INVESTMENT OPPORTUNITIES AND INTERCONNECTION WITH RAILWAYS  Connecting Tanzania’s Ports, Corridors and Regional Markets    5th October, 2026</vt:lpstr>
      <vt:lpstr>OUTLINE </vt:lpstr>
      <vt:lpstr>1.0 INTRODUCTION</vt:lpstr>
      <vt:lpstr>1.0 INTRO..…..</vt:lpstr>
      <vt:lpstr>1.0 INTRO…… </vt:lpstr>
      <vt:lpstr>3.0 TANZANIA TRANSPORT CORRIDORS PLANS</vt:lpstr>
      <vt:lpstr>4.0 CURRENT INVESTMENTS IN PORTS AND RAILWAY CONNECTIVITY  </vt:lpstr>
      <vt:lpstr>5.0 TANZANIA’S STANDARD GAUGE RAILWAY DEVELOPMENT</vt:lpstr>
      <vt:lpstr>6.0 INVESTIMENT OPPORTUNITIES UNDER TRANSPORT SECTOR </vt:lpstr>
      <vt:lpstr>7.0 CONCLUSION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TANZANIA’S TRANSPORT INFRASTRUCTURE CONNECTIVITY   SEPTEMBER, 2026</dc:title>
  <dc:subject/>
  <dc:creator>user</dc:creator>
  <cp:keywords/>
  <dc:description>generated using python-pptx</dc:description>
  <cp:lastModifiedBy>ZhuanZ（无密码）</cp:lastModifiedBy>
  <cp:revision>188</cp:revision>
  <cp:lastPrinted>2026-01-10T20:15:44Z</cp:lastPrinted>
  <dcterms:created xsi:type="dcterms:W3CDTF">2013-01-27T09:14:16Z</dcterms:created>
  <dcterms:modified xsi:type="dcterms:W3CDTF">2026-10-04T20:40:26Z</dcterms:modified>
  <cp:category/>
</cp:coreProperties>
</file>