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9" r:id="rId3"/>
    <p:sldId id="264" r:id="rId4"/>
    <p:sldId id="262" r:id="rId5"/>
    <p:sldId id="263" r:id="rId6"/>
    <p:sldId id="267" r:id="rId7"/>
    <p:sldId id="268" r:id="rId8"/>
    <p:sldId id="269" r:id="rId9"/>
    <p:sldId id="270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17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264" y="-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MW</c:v>
                </c:pt>
              </c:strCache>
            </c:strRef>
          </c:tx>
          <c:spPr>
            <a:solidFill>
              <a:srgbClr val="0E6E4E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D80-DB42-8AA3-F2C9ED48544E}"/>
              </c:ext>
            </c:extLst>
          </c:dPt>
          <c:dPt>
            <c:idx val="1"/>
            <c:invertIfNegative val="0"/>
            <c:bubble3D val="0"/>
            <c:spPr>
              <a:solidFill>
                <a:srgbClr val="123C5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8D80-DB42-8AA3-F2C9ED48544E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231F"/>
                    </a:solidFill>
                    <a:latin typeface="Arial"/>
                  </a:defRPr>
                </a:pPr>
                <a:endParaRPr lang="en-T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Installed Capacity</c:v>
                </c:pt>
                <c:pt idx="1">
                  <c:v>Peak Demand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4609.66</c:v>
                </c:pt>
                <c:pt idx="1">
                  <c:v>2505.86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80-DB42-8AA3-F2C9ED4854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50" b="0" i="0" u="none" strike="noStrike">
                <a:solidFill>
                  <a:srgbClr val="5C6B6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MW</c:v>
                </c:pt>
              </c:strCache>
            </c:strRef>
          </c:tx>
          <c:spPr>
            <a:solidFill>
              <a:srgbClr val="0E6E4E"/>
            </a:solidFill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0" i="0" u="none" strike="noStrike">
                    <a:solidFill>
                      <a:srgbClr val="1A231F"/>
                    </a:solidFill>
                    <a:latin typeface="Arial"/>
                  </a:defRPr>
                </a:pPr>
                <a:endParaRPr lang="en-T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Sheet1!$A$2:$A$10</c:f>
              <c:strCache>
                <c:ptCount val="9"/>
                <c:pt idx="0">
                  <c:v>Chalinze I CCGT</c:v>
                </c:pt>
                <c:pt idx="1">
                  <c:v>Chalinze II CCGT</c:v>
                </c:pt>
                <c:pt idx="2">
                  <c:v>Upepo Energy (Singida) – Wind</c:v>
                </c:pt>
                <c:pt idx="3">
                  <c:v>Raddy Fiber Manufacturing CCGT</c:v>
                </c:pt>
                <c:pt idx="4">
                  <c:v>Kishapu II</c:v>
                </c:pt>
                <c:pt idx="5">
                  <c:v>Total Eren Solar (Kisima)</c:v>
                </c:pt>
                <c:pt idx="6">
                  <c:v>SINOTAN RE (Makambako)</c:v>
                </c:pt>
                <c:pt idx="7">
                  <c:v>Kakono HPP</c:v>
                </c:pt>
                <c:pt idx="8">
                  <c:v>Malagarasi HPP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2000</c:v>
                </c:pt>
                <c:pt idx="1">
                  <c:v>1000</c:v>
                </c:pt>
                <c:pt idx="2">
                  <c:v>200</c:v>
                </c:pt>
                <c:pt idx="3">
                  <c:v>177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87.8</c:v>
                </c:pt>
                <c:pt idx="8">
                  <c:v>49.5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E8-5244-91C4-0104357AA9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A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km</c:v>
                </c:pt>
              </c:strCache>
            </c:strRef>
          </c:tx>
          <c:spPr>
            <a:solidFill>
              <a:srgbClr val="0E6E4E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1A231F"/>
                    </a:solidFill>
                    <a:latin typeface="Arial"/>
                  </a:defRPr>
                </a:pPr>
                <a:endParaRPr lang="en-T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400kV</c:v>
                </c:pt>
                <c:pt idx="1">
                  <c:v>220kV</c:v>
                </c:pt>
                <c:pt idx="2">
                  <c:v>132kV</c:v>
                </c:pt>
                <c:pt idx="3">
                  <c:v>66kV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1524.75</c:v>
                </c:pt>
                <c:pt idx="1">
                  <c:v>4095.62</c:v>
                </c:pt>
                <c:pt idx="2">
                  <c:v>2318.9699999999998</c:v>
                </c:pt>
                <c:pt idx="3">
                  <c:v>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EE-3F42-A0F9-F62288E828A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5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C6B6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305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chart" Target="../charts/char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E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097280"/>
            <a:ext cx="3291840" cy="3291840"/>
          </a:xfrm>
          <a:prstGeom prst="ellipse">
            <a:avLst/>
          </a:prstGeom>
          <a:solidFill>
            <a:srgbClr val="084A34"/>
          </a:solidFill>
          <a:ln/>
        </p:spPr>
      </p:sp>
      <p:sp>
        <p:nvSpPr>
          <p:cNvPr id="3" name="Shape 1"/>
          <p:cNvSpPr/>
          <p:nvPr/>
        </p:nvSpPr>
        <p:spPr>
          <a:xfrm>
            <a:off x="9921240" y="-777240"/>
            <a:ext cx="3291840" cy="3291840"/>
          </a:xfrm>
          <a:prstGeom prst="ellipse">
            <a:avLst/>
          </a:prstGeom>
          <a:solidFill>
            <a:srgbClr val="084A34"/>
          </a:solidFill>
          <a:ln/>
        </p:spPr>
      </p:sp>
      <p:sp>
        <p:nvSpPr>
          <p:cNvPr id="4" name="Shape 2"/>
          <p:cNvSpPr/>
          <p:nvPr/>
        </p:nvSpPr>
        <p:spPr>
          <a:xfrm>
            <a:off x="10972800" y="-457200"/>
            <a:ext cx="3291840" cy="3291840"/>
          </a:xfrm>
          <a:prstGeom prst="ellipse">
            <a:avLst/>
          </a:prstGeom>
          <a:solidFill>
            <a:srgbClr val="084A34"/>
          </a:solidFill>
          <a:ln/>
        </p:spPr>
      </p:sp>
      <p:pic>
        <p:nvPicPr>
          <p:cNvPr id="5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02920"/>
            <a:ext cx="566928" cy="576072"/>
          </a:xfrm>
          <a:prstGeom prst="rect">
            <a:avLst/>
          </a:prstGeom>
        </p:spPr>
      </p:pic>
      <p:pic>
        <p:nvPicPr>
          <p:cNvPr id="6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8695" y="530352"/>
            <a:ext cx="685800" cy="4572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8640" y="1965960"/>
            <a:ext cx="960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- TANZANIA INVESTMENT AND BUSINESS FORUM</a:t>
            </a:r>
            <a:endParaRPr lang="en-US" sz="1300" dirty="0"/>
          </a:p>
        </p:txBody>
      </p:sp>
      <p:sp>
        <p:nvSpPr>
          <p:cNvPr id="8" name="Text 4"/>
          <p:cNvSpPr/>
          <p:nvPr/>
        </p:nvSpPr>
        <p:spPr>
          <a:xfrm>
            <a:off x="530352" y="233172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Powering Tanzania's Growth</a:t>
            </a:r>
            <a:endParaRPr lang="en-US" sz="4600" dirty="0"/>
          </a:p>
        </p:txBody>
      </p:sp>
      <p:sp>
        <p:nvSpPr>
          <p:cNvPr id="9" name="Text 5"/>
          <p:cNvSpPr/>
          <p:nvPr/>
        </p:nvSpPr>
        <p:spPr>
          <a:xfrm>
            <a:off x="548640" y="3246120"/>
            <a:ext cx="9601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Sector Overview &amp; Investment Opportunities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548640" y="5212080"/>
            <a:ext cx="6675120" cy="1051560"/>
          </a:xfrm>
          <a:prstGeom prst="roundRect">
            <a:avLst>
              <a:gd name="adj" fmla="val 6957"/>
            </a:avLst>
          </a:prstGeom>
          <a:solidFill>
            <a:srgbClr val="084A34"/>
          </a:solidFill>
          <a:ln/>
        </p:spPr>
      </p:sp>
      <p:sp>
        <p:nvSpPr>
          <p:cNvPr id="11" name="Shape 7"/>
          <p:cNvSpPr/>
          <p:nvPr/>
        </p:nvSpPr>
        <p:spPr>
          <a:xfrm>
            <a:off x="777240" y="5440680"/>
            <a:ext cx="594360" cy="594360"/>
          </a:xfrm>
          <a:prstGeom prst="ellipse">
            <a:avLst/>
          </a:prstGeom>
          <a:solidFill>
            <a:srgbClr val="E3A008"/>
          </a:solidFill>
          <a:ln/>
        </p:spPr>
      </p:sp>
      <p:pic>
        <p:nvPicPr>
          <p:cNvPr id="12" name="Image 2" descr="/home/claude/icons/users_0A2E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56" y="5568696"/>
            <a:ext cx="338328" cy="33832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00200" y="5394960"/>
            <a:ext cx="5486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Styden Rwebangila (PEng.)
</a:t>
            </a:r>
            <a:r>
              <a:rPr lang="en-US" sz="1200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Commissioner for Electricity Development · Ministry of Energy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8869680" y="6263640"/>
            <a:ext cx="27733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kern="0" spc="200" dirty="0">
                <a:solidFill>
                  <a:srgbClr val="8FB8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-OCTOBER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135" y="292608"/>
            <a:ext cx="457200" cy="466344"/>
          </a:xfrm>
          <a:prstGeom prst="rect">
            <a:avLst/>
          </a:prstGeom>
        </p:spPr>
      </p:pic>
      <p:pic>
        <p:nvPicPr>
          <p:cNvPr id="3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8775" y="292608"/>
            <a:ext cx="384048" cy="2560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3200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CAPACITY &amp; DEMAND</a:t>
            </a:r>
            <a:endParaRPr lang="en-US" sz="2000" dirty="0"/>
          </a:p>
        </p:txBody>
      </p:sp>
      <p:sp>
        <p:nvSpPr>
          <p:cNvPr id="5" name="Text 1"/>
          <p:cNvSpPr/>
          <p:nvPr/>
        </p:nvSpPr>
        <p:spPr>
          <a:xfrm>
            <a:off x="457200" y="566928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Installed Capacity and Demand Overview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457200" y="651052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&amp; DEMAND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505895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502920" y="1481328"/>
            <a:ext cx="5394960" cy="3246120"/>
          </a:xfrm>
          <a:prstGeom prst="roundRect">
            <a:avLst>
              <a:gd name="adj" fmla="val 2535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0" name="Shape 6"/>
          <p:cNvSpPr/>
          <p:nvPr/>
        </p:nvSpPr>
        <p:spPr>
          <a:xfrm>
            <a:off x="758952" y="1719072"/>
            <a:ext cx="457200" cy="457200"/>
          </a:xfrm>
          <a:prstGeom prst="ellipse">
            <a:avLst/>
          </a:prstGeom>
          <a:solidFill>
            <a:srgbClr val="0E6E4E"/>
          </a:solidFill>
          <a:ln/>
        </p:spPr>
      </p:sp>
      <p:pic>
        <p:nvPicPr>
          <p:cNvPr id="11" name="Image 2" descr="/home/claude/icons/bol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824" y="1837944"/>
            <a:ext cx="219456" cy="219456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371600" y="1755648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CAPACITY</a:t>
            </a:r>
            <a:endParaRPr lang="en-US" sz="1350" dirty="0"/>
          </a:p>
        </p:txBody>
      </p:sp>
      <p:sp>
        <p:nvSpPr>
          <p:cNvPr id="13" name="Text 8"/>
          <p:cNvSpPr/>
          <p:nvPr/>
        </p:nvSpPr>
        <p:spPr>
          <a:xfrm>
            <a:off x="758952" y="2304288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E6E4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4.6 GW</a:t>
            </a:r>
            <a:endParaRPr lang="en-US" sz="3400" dirty="0"/>
          </a:p>
        </p:txBody>
      </p:sp>
      <p:sp>
        <p:nvSpPr>
          <p:cNvPr id="14" name="Text 9"/>
          <p:cNvSpPr/>
          <p:nvPr/>
        </p:nvSpPr>
        <p:spPr>
          <a:xfrm>
            <a:off x="758952" y="283464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country power capacity</a:t>
            </a:r>
            <a:endParaRPr lang="en-US" sz="1400" b="1" dirty="0"/>
          </a:p>
        </p:txBody>
      </p:sp>
      <p:sp>
        <p:nvSpPr>
          <p:cNvPr id="15" name="Text 10"/>
          <p:cNvSpPr/>
          <p:nvPr/>
        </p:nvSpPr>
        <p:spPr>
          <a:xfrm>
            <a:off x="758952" y="326440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Grid installed capacity</a:t>
            </a:r>
            <a:endParaRPr lang="en-US" sz="1150" dirty="0"/>
          </a:p>
        </p:txBody>
      </p:sp>
      <p:sp>
        <p:nvSpPr>
          <p:cNvPr id="16" name="Text 11"/>
          <p:cNvSpPr/>
          <p:nvPr/>
        </p:nvSpPr>
        <p:spPr>
          <a:xfrm>
            <a:off x="4069080" y="326440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4,038.95 MW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758952" y="3575304"/>
            <a:ext cx="4882896" cy="0"/>
          </a:xfrm>
          <a:prstGeom prst="line">
            <a:avLst/>
          </a:prstGeom>
          <a:noFill/>
          <a:ln w="9525">
            <a:solidFill>
              <a:srgbClr val="DCE5DF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758952" y="363016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Off-grid installed capacity</a:t>
            </a:r>
            <a:endParaRPr lang="en-US" sz="1150" dirty="0"/>
          </a:p>
        </p:txBody>
      </p:sp>
      <p:sp>
        <p:nvSpPr>
          <p:cNvPr id="19" name="Text 14"/>
          <p:cNvSpPr/>
          <p:nvPr/>
        </p:nvSpPr>
        <p:spPr>
          <a:xfrm>
            <a:off x="4069080" y="363016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90.7 MW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758952" y="3941064"/>
            <a:ext cx="4882896" cy="0"/>
          </a:xfrm>
          <a:prstGeom prst="line">
            <a:avLst/>
          </a:prstGeom>
          <a:noFill/>
          <a:ln w="9525">
            <a:solidFill>
              <a:srgbClr val="DCE5DF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758952" y="399592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generation (own use)</a:t>
            </a:r>
            <a:endParaRPr lang="en-US" sz="1150" dirty="0"/>
          </a:p>
        </p:txBody>
      </p:sp>
      <p:sp>
        <p:nvSpPr>
          <p:cNvPr id="22" name="Text 17"/>
          <p:cNvSpPr/>
          <p:nvPr/>
        </p:nvSpPr>
        <p:spPr>
          <a:xfrm>
            <a:off x="4069080" y="399592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390.22 MW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758952" y="4306824"/>
            <a:ext cx="4882896" cy="0"/>
          </a:xfrm>
          <a:prstGeom prst="line">
            <a:avLst/>
          </a:prstGeom>
          <a:noFill/>
          <a:ln w="9525">
            <a:solidFill>
              <a:srgbClr val="DCE5DF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758952" y="436168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imports</a:t>
            </a:r>
            <a:endParaRPr lang="en-US" sz="1150" dirty="0"/>
          </a:p>
        </p:txBody>
      </p:sp>
      <p:sp>
        <p:nvSpPr>
          <p:cNvPr id="25" name="Text 20"/>
          <p:cNvSpPr/>
          <p:nvPr/>
        </p:nvSpPr>
        <p:spPr>
          <a:xfrm>
            <a:off x="4069080" y="436168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67 MW</a:t>
            </a:r>
            <a:endParaRPr lang="en-US" sz="1150" dirty="0"/>
          </a:p>
        </p:txBody>
      </p:sp>
      <p:sp>
        <p:nvSpPr>
          <p:cNvPr id="26" name="Shape 21"/>
          <p:cNvSpPr/>
          <p:nvPr/>
        </p:nvSpPr>
        <p:spPr>
          <a:xfrm>
            <a:off x="6245352" y="1481328"/>
            <a:ext cx="5394960" cy="3246120"/>
          </a:xfrm>
          <a:prstGeom prst="roundRect">
            <a:avLst>
              <a:gd name="adj" fmla="val 2535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  <p:txBody>
          <a:bodyPr/>
          <a:lstStyle/>
          <a:p>
            <a:endParaRPr lang="en-TZ" dirty="0"/>
          </a:p>
        </p:txBody>
      </p:sp>
      <p:sp>
        <p:nvSpPr>
          <p:cNvPr id="27" name="Shape 22"/>
          <p:cNvSpPr/>
          <p:nvPr/>
        </p:nvSpPr>
        <p:spPr>
          <a:xfrm>
            <a:off x="6501384" y="1719072"/>
            <a:ext cx="457200" cy="457200"/>
          </a:xfrm>
          <a:prstGeom prst="ellipse">
            <a:avLst/>
          </a:prstGeom>
          <a:solidFill>
            <a:srgbClr val="123C5C"/>
          </a:solidFill>
          <a:ln/>
        </p:spPr>
      </p:sp>
      <p:pic>
        <p:nvPicPr>
          <p:cNvPr id="28" name="Image 3" descr="/home/claude/icons/arrowTrend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0256" y="1837944"/>
            <a:ext cx="219456" cy="219456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114032" y="1755648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 DEMAND</a:t>
            </a:r>
            <a:endParaRPr lang="en-US" sz="1350" dirty="0"/>
          </a:p>
        </p:txBody>
      </p:sp>
      <p:sp>
        <p:nvSpPr>
          <p:cNvPr id="30" name="Text 24"/>
          <p:cNvSpPr/>
          <p:nvPr/>
        </p:nvSpPr>
        <p:spPr>
          <a:xfrm>
            <a:off x="6501384" y="2304288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2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2,505.86 MW</a:t>
            </a:r>
            <a:endParaRPr lang="en-US" sz="3000" dirty="0"/>
          </a:p>
        </p:txBody>
      </p:sp>
      <p:sp>
        <p:nvSpPr>
          <p:cNvPr id="31" name="Text 25"/>
          <p:cNvSpPr/>
          <p:nvPr/>
        </p:nvSpPr>
        <p:spPr>
          <a:xfrm>
            <a:off x="6501384" y="2834640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maximum demand, June 17, 2026</a:t>
            </a:r>
            <a:endParaRPr lang="en-US" sz="1400" b="1" dirty="0"/>
          </a:p>
        </p:txBody>
      </p:sp>
      <p:sp>
        <p:nvSpPr>
          <p:cNvPr id="32" name="Text 26"/>
          <p:cNvSpPr/>
          <p:nvPr/>
        </p:nvSpPr>
        <p:spPr>
          <a:xfrm>
            <a:off x="6501384" y="326440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grid demand</a:t>
            </a:r>
            <a:endParaRPr lang="en-US" sz="1150" dirty="0"/>
          </a:p>
        </p:txBody>
      </p:sp>
      <p:sp>
        <p:nvSpPr>
          <p:cNvPr id="33" name="Text 27"/>
          <p:cNvSpPr/>
          <p:nvPr/>
        </p:nvSpPr>
        <p:spPr>
          <a:xfrm>
            <a:off x="9811512" y="326440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2,114.55 MW</a:t>
            </a:r>
            <a:endParaRPr lang="en-US" sz="1150" dirty="0"/>
          </a:p>
        </p:txBody>
      </p:sp>
      <p:sp>
        <p:nvSpPr>
          <p:cNvPr id="34" name="Shape 28"/>
          <p:cNvSpPr/>
          <p:nvPr/>
        </p:nvSpPr>
        <p:spPr>
          <a:xfrm>
            <a:off x="6501384" y="3575304"/>
            <a:ext cx="4882896" cy="0"/>
          </a:xfrm>
          <a:prstGeom prst="line">
            <a:avLst/>
          </a:prstGeom>
          <a:noFill/>
          <a:ln w="9525">
            <a:solidFill>
              <a:srgbClr val="DCE5DF"/>
            </a:solidFill>
            <a:prstDash val="solid"/>
          </a:ln>
        </p:spPr>
      </p:sp>
      <p:sp>
        <p:nvSpPr>
          <p:cNvPr id="35" name="Text 29"/>
          <p:cNvSpPr/>
          <p:nvPr/>
        </p:nvSpPr>
        <p:spPr>
          <a:xfrm>
            <a:off x="6501384" y="363016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Off-grid demand</a:t>
            </a:r>
            <a:endParaRPr lang="en-US" sz="1150" dirty="0"/>
          </a:p>
        </p:txBody>
      </p:sp>
      <p:sp>
        <p:nvSpPr>
          <p:cNvPr id="36" name="Text 30"/>
          <p:cNvSpPr/>
          <p:nvPr/>
        </p:nvSpPr>
        <p:spPr>
          <a:xfrm>
            <a:off x="9811512" y="363016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75.0 MW</a:t>
            </a:r>
            <a:endParaRPr lang="en-US" sz="1150" dirty="0"/>
          </a:p>
        </p:txBody>
      </p:sp>
      <p:sp>
        <p:nvSpPr>
          <p:cNvPr id="37" name="Shape 31"/>
          <p:cNvSpPr/>
          <p:nvPr/>
        </p:nvSpPr>
        <p:spPr>
          <a:xfrm>
            <a:off x="6501384" y="3941064"/>
            <a:ext cx="4882896" cy="0"/>
          </a:xfrm>
          <a:prstGeom prst="line">
            <a:avLst/>
          </a:prstGeom>
          <a:noFill/>
          <a:ln w="9525">
            <a:solidFill>
              <a:srgbClr val="DCE5DF"/>
            </a:solidFill>
            <a:prstDash val="solid"/>
          </a:ln>
        </p:spPr>
      </p:sp>
      <p:sp>
        <p:nvSpPr>
          <p:cNvPr id="38" name="Text 32"/>
          <p:cNvSpPr/>
          <p:nvPr/>
        </p:nvSpPr>
        <p:spPr>
          <a:xfrm>
            <a:off x="6501384" y="399592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Own-use demand</a:t>
            </a:r>
            <a:endParaRPr lang="en-US" sz="1150" dirty="0"/>
          </a:p>
        </p:txBody>
      </p:sp>
      <p:sp>
        <p:nvSpPr>
          <p:cNvPr id="39" name="Text 33"/>
          <p:cNvSpPr/>
          <p:nvPr/>
        </p:nvSpPr>
        <p:spPr>
          <a:xfrm>
            <a:off x="9811512" y="399592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 MW</a:t>
            </a:r>
            <a:endParaRPr lang="en-US" sz="1150" dirty="0"/>
          </a:p>
        </p:txBody>
      </p:sp>
      <p:sp>
        <p:nvSpPr>
          <p:cNvPr id="40" name="Shape 34"/>
          <p:cNvSpPr/>
          <p:nvPr/>
        </p:nvSpPr>
        <p:spPr>
          <a:xfrm>
            <a:off x="6501384" y="4306824"/>
            <a:ext cx="4882896" cy="0"/>
          </a:xfrm>
          <a:prstGeom prst="line">
            <a:avLst/>
          </a:prstGeom>
          <a:noFill/>
          <a:ln w="9525">
            <a:solidFill>
              <a:srgbClr val="DCE5DF"/>
            </a:solidFill>
            <a:prstDash val="solid"/>
          </a:ln>
        </p:spPr>
      </p:sp>
      <p:sp>
        <p:nvSpPr>
          <p:cNvPr id="41" name="Text 35"/>
          <p:cNvSpPr/>
          <p:nvPr/>
        </p:nvSpPr>
        <p:spPr>
          <a:xfrm>
            <a:off x="6501384" y="4361688"/>
            <a:ext cx="3474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Electricity customer base</a:t>
            </a:r>
            <a:endParaRPr lang="en-US" sz="1150" dirty="0"/>
          </a:p>
        </p:txBody>
      </p:sp>
      <p:sp>
        <p:nvSpPr>
          <p:cNvPr id="42" name="Text 36"/>
          <p:cNvSpPr/>
          <p:nvPr/>
        </p:nvSpPr>
        <p:spPr>
          <a:xfrm>
            <a:off x="9811512" y="4361688"/>
            <a:ext cx="1600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5.689 million</a:t>
            </a:r>
            <a:endParaRPr lang="en-US" sz="1150" dirty="0"/>
          </a:p>
        </p:txBody>
      </p:sp>
      <p:sp>
        <p:nvSpPr>
          <p:cNvPr id="43" name="Text 37"/>
          <p:cNvSpPr/>
          <p:nvPr/>
        </p:nvSpPr>
        <p:spPr>
          <a:xfrm>
            <a:off x="502920" y="4828032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CAPACITY VS. PEAK DEMAND (MW)</a:t>
            </a:r>
            <a:endParaRPr lang="en-US" sz="1100" dirty="0"/>
          </a:p>
        </p:txBody>
      </p:sp>
      <p:graphicFrame>
        <p:nvGraphicFramePr>
          <p:cNvPr id="44" name="Chart 0"/>
          <p:cNvGraphicFramePr/>
          <p:nvPr/>
        </p:nvGraphicFramePr>
        <p:xfrm>
          <a:off x="457200" y="5120640"/>
          <a:ext cx="5486400" cy="1417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5" name="Shape 38"/>
          <p:cNvSpPr/>
          <p:nvPr/>
        </p:nvSpPr>
        <p:spPr>
          <a:xfrm>
            <a:off x="6245352" y="4828032"/>
            <a:ext cx="5394960" cy="1508760"/>
          </a:xfrm>
          <a:prstGeom prst="roundRect">
            <a:avLst>
              <a:gd name="adj" fmla="val 5455"/>
            </a:avLst>
          </a:prstGeom>
          <a:solidFill>
            <a:srgbClr val="084A3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46" name="Text 39"/>
          <p:cNvSpPr/>
          <p:nvPr/>
        </p:nvSpPr>
        <p:spPr>
          <a:xfrm>
            <a:off x="6537960" y="4992624"/>
            <a:ext cx="2103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E3A00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10–15%</a:t>
            </a:r>
            <a:endParaRPr lang="en-US" sz="2400" dirty="0"/>
          </a:p>
        </p:txBody>
      </p:sp>
      <p:sp>
        <p:nvSpPr>
          <p:cNvPr id="47" name="Text 40"/>
          <p:cNvSpPr/>
          <p:nvPr/>
        </p:nvSpPr>
        <p:spPr>
          <a:xfrm>
            <a:off x="6537960" y="5449824"/>
            <a:ext cx="2286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demand</a:t>
            </a:r>
            <a:endParaRPr lang="en-US" sz="1400" b="1" dirty="0"/>
          </a:p>
          <a:p>
            <a:pPr marL="0" indent="0">
              <a:buNone/>
            </a:pPr>
            <a:r>
              <a:rPr lang="en-US" sz="1400" b="1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growth rate</a:t>
            </a:r>
            <a:endParaRPr lang="en-US" sz="1400" b="1" dirty="0"/>
          </a:p>
        </p:txBody>
      </p:sp>
      <p:sp>
        <p:nvSpPr>
          <p:cNvPr id="48" name="Shape 41"/>
          <p:cNvSpPr/>
          <p:nvPr/>
        </p:nvSpPr>
        <p:spPr>
          <a:xfrm>
            <a:off x="8988552" y="5010912"/>
            <a:ext cx="0" cy="1143000"/>
          </a:xfrm>
          <a:prstGeom prst="line">
            <a:avLst/>
          </a:prstGeom>
          <a:noFill/>
          <a:ln w="12700">
            <a:solidFill>
              <a:srgbClr val="2E6650"/>
            </a:solidFill>
            <a:prstDash val="solid"/>
          </a:ln>
        </p:spPr>
      </p:sp>
      <p:sp>
        <p:nvSpPr>
          <p:cNvPr id="49" name="Text 42"/>
          <p:cNvSpPr/>
          <p:nvPr/>
        </p:nvSpPr>
        <p:spPr>
          <a:xfrm>
            <a:off x="9217152" y="4992624"/>
            <a:ext cx="2148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target: </a:t>
            </a: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8GW </a:t>
            </a:r>
            <a:r>
              <a:rPr lang="en-US" sz="1400" b="1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capacity by 2030 and 70GW by 2050</a:t>
            </a:r>
            <a:endParaRPr lang="en-US" sz="1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135" y="292608"/>
            <a:ext cx="457200" cy="466344"/>
          </a:xfrm>
          <a:prstGeom prst="rect">
            <a:avLst/>
          </a:prstGeom>
        </p:spPr>
      </p:pic>
      <p:pic>
        <p:nvPicPr>
          <p:cNvPr id="3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8775" y="292608"/>
            <a:ext cx="384048" cy="2560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3200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PROJECTS PIPELINE</a:t>
            </a:r>
            <a:endParaRPr lang="en-US" sz="2000" dirty="0"/>
          </a:p>
        </p:txBody>
      </p:sp>
      <p:sp>
        <p:nvSpPr>
          <p:cNvPr id="5" name="Text 1"/>
          <p:cNvSpPr/>
          <p:nvPr/>
        </p:nvSpPr>
        <p:spPr>
          <a:xfrm>
            <a:off x="457200" y="566928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Power Generation Projects Under Construction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457200" y="651052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PROJECTS PIPELINE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505895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Shape 5"/>
          <p:cNvSpPr/>
          <p:nvPr/>
        </p:nvSpPr>
        <p:spPr>
          <a:xfrm>
            <a:off x="502920" y="1417320"/>
            <a:ext cx="11201400" cy="566928"/>
          </a:xfrm>
          <a:prstGeom prst="roundRect">
            <a:avLst>
              <a:gd name="adj" fmla="val 14516"/>
            </a:avLst>
          </a:prstGeom>
          <a:solidFill>
            <a:srgbClr val="084A3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777240" y="1417320"/>
            <a:ext cx="10698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Generation projects underway total 3,814.3 MW </a:t>
            </a:r>
            <a:r>
              <a:rPr lang="en-US" sz="1400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 core contributor toward the Government's 8,000 MW by 2030 target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502920" y="2212848"/>
            <a:ext cx="6766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CAPACITY (MW)</a:t>
            </a:r>
            <a:endParaRPr lang="en-US" sz="1100" dirty="0"/>
          </a:p>
        </p:txBody>
      </p:sp>
      <p:graphicFrame>
        <p:nvGraphicFramePr>
          <p:cNvPr id="12" name="Chart 0"/>
          <p:cNvGraphicFramePr/>
          <p:nvPr/>
        </p:nvGraphicFramePr>
        <p:xfrm>
          <a:off x="320040" y="2487168"/>
          <a:ext cx="704088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Text 8"/>
          <p:cNvSpPr/>
          <p:nvPr/>
        </p:nvSpPr>
        <p:spPr>
          <a:xfrm>
            <a:off x="7772400" y="425196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 err="1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Kishapu</a:t>
            </a:r>
            <a:r>
              <a:rPr lang="en-US" sz="950" i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150MWp Solar generation — renewable diversification</a:t>
            </a:r>
            <a:endParaRPr lang="en-US" sz="950" dirty="0"/>
          </a:p>
        </p:txBody>
      </p:sp>
      <p:sp>
        <p:nvSpPr>
          <p:cNvPr id="16" name="Text 9"/>
          <p:cNvSpPr/>
          <p:nvPr/>
        </p:nvSpPr>
        <p:spPr>
          <a:xfrm>
            <a:off x="7718907" y="6281928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2,115MW JNHPP — hydropower heartland</a:t>
            </a:r>
            <a:endParaRPr lang="en-US" sz="9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3A1C72-0B35-1FFC-E3C6-C09B3CB318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8224" y="4626864"/>
            <a:ext cx="4150551" cy="16642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A8DCF9-16BA-CEE5-0B20-F6ED096E57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2360" y="2212848"/>
            <a:ext cx="4236415" cy="200706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135" y="292608"/>
            <a:ext cx="457200" cy="466344"/>
          </a:xfrm>
          <a:prstGeom prst="rect">
            <a:avLst/>
          </a:prstGeom>
        </p:spPr>
      </p:pic>
      <p:pic>
        <p:nvPicPr>
          <p:cNvPr id="3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8775" y="292608"/>
            <a:ext cx="384048" cy="2560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3200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INFRASTRUCTURE</a:t>
            </a:r>
            <a:endParaRPr lang="en-US" sz="2000" dirty="0"/>
          </a:p>
        </p:txBody>
      </p:sp>
      <p:sp>
        <p:nvSpPr>
          <p:cNvPr id="5" name="Text 1"/>
          <p:cNvSpPr/>
          <p:nvPr/>
        </p:nvSpPr>
        <p:spPr>
          <a:xfrm>
            <a:off x="457200" y="566928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Transmission and Distribution Lines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457200" y="651052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&amp; DISTRIBUTION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1505895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502920" y="1481328"/>
            <a:ext cx="5577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LINES BY VOLTAGE (KM)</a:t>
            </a:r>
            <a:endParaRPr lang="en-US" sz="1100" dirty="0"/>
          </a:p>
        </p:txBody>
      </p:sp>
      <p:graphicFrame>
        <p:nvGraphicFramePr>
          <p:cNvPr id="10" name="Chart 0"/>
          <p:cNvGraphicFramePr/>
          <p:nvPr/>
        </p:nvGraphicFramePr>
        <p:xfrm>
          <a:off x="365760" y="1801368"/>
          <a:ext cx="5852160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Shape 6"/>
          <p:cNvSpPr/>
          <p:nvPr/>
        </p:nvSpPr>
        <p:spPr>
          <a:xfrm>
            <a:off x="502920" y="4681728"/>
            <a:ext cx="5577840" cy="777240"/>
          </a:xfrm>
          <a:prstGeom prst="roundRect">
            <a:avLst>
              <a:gd name="adj" fmla="val 10588"/>
            </a:avLst>
          </a:prstGeom>
          <a:solidFill>
            <a:srgbClr val="084A3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2" name="Text 7"/>
          <p:cNvSpPr/>
          <p:nvPr/>
        </p:nvSpPr>
        <p:spPr>
          <a:xfrm>
            <a:off x="777240" y="4681728"/>
            <a:ext cx="50292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8,519.34 km </a:t>
            </a:r>
            <a:r>
              <a:rPr lang="en-US" sz="1200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transmission network</a:t>
            </a:r>
            <a:endParaRPr lang="en-US" sz="1800" dirty="0"/>
          </a:p>
        </p:txBody>
      </p:sp>
      <p:sp>
        <p:nvSpPr>
          <p:cNvPr id="13" name="Text 8"/>
          <p:cNvSpPr/>
          <p:nvPr/>
        </p:nvSpPr>
        <p:spPr>
          <a:xfrm>
            <a:off x="6355080" y="148132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LINES BY VOLTAGE (KM)</a:t>
            </a:r>
            <a:endParaRPr lang="en-US" sz="1100" dirty="0"/>
          </a:p>
        </p:txBody>
      </p:sp>
      <p:sp>
        <p:nvSpPr>
          <p:cNvPr id="14" name="Shape 9"/>
          <p:cNvSpPr/>
          <p:nvPr/>
        </p:nvSpPr>
        <p:spPr>
          <a:xfrm>
            <a:off x="6355080" y="1892808"/>
            <a:ext cx="5349240" cy="713232"/>
          </a:xfrm>
          <a:prstGeom prst="roundRect">
            <a:avLst>
              <a:gd name="adj" fmla="val 11538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5" name="Text 10"/>
          <p:cNvSpPr/>
          <p:nvPr/>
        </p:nvSpPr>
        <p:spPr>
          <a:xfrm>
            <a:off x="6629400" y="1892808"/>
            <a:ext cx="1188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33 kV</a:t>
            </a:r>
            <a:endParaRPr lang="en-US" sz="1700" dirty="0"/>
          </a:p>
        </p:txBody>
      </p:sp>
      <p:sp>
        <p:nvSpPr>
          <p:cNvPr id="16" name="Text 11"/>
          <p:cNvSpPr/>
          <p:nvPr/>
        </p:nvSpPr>
        <p:spPr>
          <a:xfrm>
            <a:off x="7909560" y="1892808"/>
            <a:ext cx="26517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58,886.56 km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10469880" y="1892808"/>
            <a:ext cx="1005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26.6%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355080" y="2743200"/>
            <a:ext cx="5349240" cy="713232"/>
          </a:xfrm>
          <a:prstGeom prst="roundRect">
            <a:avLst>
              <a:gd name="adj" fmla="val 11538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9" name="Text 14"/>
          <p:cNvSpPr/>
          <p:nvPr/>
        </p:nvSpPr>
        <p:spPr>
          <a:xfrm>
            <a:off x="6629400" y="2743200"/>
            <a:ext cx="1188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 kV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7909560" y="2743200"/>
            <a:ext cx="26517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12,986.25 km</a:t>
            </a:r>
            <a:endParaRPr lang="en-US" sz="1400" dirty="0"/>
          </a:p>
        </p:txBody>
      </p:sp>
      <p:sp>
        <p:nvSpPr>
          <p:cNvPr id="21" name="Text 16"/>
          <p:cNvSpPr/>
          <p:nvPr/>
        </p:nvSpPr>
        <p:spPr>
          <a:xfrm>
            <a:off x="10469880" y="2743200"/>
            <a:ext cx="1005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5.9%</a:t>
            </a:r>
            <a:endParaRPr lang="en-US" sz="1200" dirty="0"/>
          </a:p>
        </p:txBody>
      </p:sp>
      <p:sp>
        <p:nvSpPr>
          <p:cNvPr id="22" name="Shape 17"/>
          <p:cNvSpPr/>
          <p:nvPr/>
        </p:nvSpPr>
        <p:spPr>
          <a:xfrm>
            <a:off x="6355080" y="3593592"/>
            <a:ext cx="5349240" cy="713232"/>
          </a:xfrm>
          <a:prstGeom prst="roundRect">
            <a:avLst>
              <a:gd name="adj" fmla="val 11538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23" name="Text 18"/>
          <p:cNvSpPr/>
          <p:nvPr/>
        </p:nvSpPr>
        <p:spPr>
          <a:xfrm>
            <a:off x="6629400" y="3593592"/>
            <a:ext cx="118872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23C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0.4 kV</a:t>
            </a:r>
            <a:endParaRPr lang="en-US" sz="1700" dirty="0"/>
          </a:p>
        </p:txBody>
      </p:sp>
      <p:sp>
        <p:nvSpPr>
          <p:cNvPr id="24" name="Text 19"/>
          <p:cNvSpPr/>
          <p:nvPr/>
        </p:nvSpPr>
        <p:spPr>
          <a:xfrm>
            <a:off x="7909560" y="3593592"/>
            <a:ext cx="265176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105,387.74 km</a:t>
            </a:r>
            <a:endParaRPr lang="en-US" sz="1400" dirty="0"/>
          </a:p>
        </p:txBody>
      </p:sp>
      <p:sp>
        <p:nvSpPr>
          <p:cNvPr id="25" name="Text 20"/>
          <p:cNvSpPr/>
          <p:nvPr/>
        </p:nvSpPr>
        <p:spPr>
          <a:xfrm>
            <a:off x="10469880" y="3593592"/>
            <a:ext cx="10058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47.7%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355080" y="4507992"/>
            <a:ext cx="5349240" cy="777240"/>
          </a:xfrm>
          <a:prstGeom prst="roundRect">
            <a:avLst>
              <a:gd name="adj" fmla="val 10588"/>
            </a:avLst>
          </a:prstGeom>
          <a:solidFill>
            <a:srgbClr val="123C5C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27" name="Text 22"/>
          <p:cNvSpPr/>
          <p:nvPr/>
        </p:nvSpPr>
        <p:spPr>
          <a:xfrm>
            <a:off x="6629400" y="4507992"/>
            <a:ext cx="4800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221,110.65 km </a:t>
            </a:r>
            <a:r>
              <a:rPr lang="en-US" sz="1200" dirty="0">
                <a:solidFill>
                  <a:srgbClr val="C7D7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distribution network</a:t>
            </a:r>
            <a:endParaRPr lang="en-US" sz="1800" dirty="0"/>
          </a:p>
        </p:txBody>
      </p:sp>
      <p:sp>
        <p:nvSpPr>
          <p:cNvPr id="28" name="Text 23"/>
          <p:cNvSpPr/>
          <p:nvPr/>
        </p:nvSpPr>
        <p:spPr>
          <a:xfrm>
            <a:off x="502920" y="5989320"/>
            <a:ext cx="11155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i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Together, over 229,600 km of lines connect generation to 5.689 million customers nationwide — a network scaled for continued grid densification and industrial off-take.</a:t>
            </a:r>
            <a:endParaRPr lang="en-US" sz="1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135" y="292608"/>
            <a:ext cx="457200" cy="466344"/>
          </a:xfrm>
          <a:prstGeom prst="rect">
            <a:avLst/>
          </a:prstGeom>
        </p:spPr>
      </p:pic>
      <p:pic>
        <p:nvPicPr>
          <p:cNvPr id="3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8775" y="292608"/>
            <a:ext cx="384048" cy="2560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3200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INFRASTRUCTURE</a:t>
            </a:r>
            <a:endParaRPr lang="en-US" sz="2000" dirty="0"/>
          </a:p>
        </p:txBody>
      </p:sp>
      <p:sp>
        <p:nvSpPr>
          <p:cNvPr id="5" name="Text 1"/>
          <p:cNvSpPr/>
          <p:nvPr/>
        </p:nvSpPr>
        <p:spPr>
          <a:xfrm>
            <a:off x="396240" y="710752"/>
            <a:ext cx="616662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National Grid &amp; Regional Interconnection</a:t>
            </a:r>
            <a:endParaRPr lang="en-US" sz="3000" dirty="0"/>
          </a:p>
        </p:txBody>
      </p:sp>
      <p:sp>
        <p:nvSpPr>
          <p:cNvPr id="6" name="Shape 2"/>
          <p:cNvSpPr/>
          <p:nvPr/>
        </p:nvSpPr>
        <p:spPr>
          <a:xfrm>
            <a:off x="5241139" y="480060"/>
            <a:ext cx="6356196" cy="6030468"/>
          </a:xfrm>
          <a:prstGeom prst="roundRect">
            <a:avLst>
              <a:gd name="adj" fmla="val 2118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pic>
        <p:nvPicPr>
          <p:cNvPr id="7" name="Image 2" descr="/home/claude/assets/grid_m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1361" y="420623"/>
            <a:ext cx="6184534" cy="635998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02920" y="1554480"/>
            <a:ext cx="4448221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Tanzania's grid is being built as a regional platform — not just a national network.</a:t>
            </a:r>
            <a:endParaRPr lang="en-US" sz="1600" dirty="0"/>
          </a:p>
        </p:txBody>
      </p:sp>
      <p:sp>
        <p:nvSpPr>
          <p:cNvPr id="9" name="Shape 4"/>
          <p:cNvSpPr/>
          <p:nvPr/>
        </p:nvSpPr>
        <p:spPr>
          <a:xfrm>
            <a:off x="502920" y="2514600"/>
            <a:ext cx="512064" cy="512064"/>
          </a:xfrm>
          <a:prstGeom prst="ellipse">
            <a:avLst/>
          </a:prstGeom>
          <a:solidFill>
            <a:srgbClr val="0E6E4E"/>
          </a:solidFill>
          <a:ln/>
        </p:spPr>
      </p:sp>
      <p:pic>
        <p:nvPicPr>
          <p:cNvPr id="10" name="Image 3" descr="/home/claude/icons/globe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057" y="2647737"/>
            <a:ext cx="245791" cy="24579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88720" y="2496312"/>
            <a:ext cx="6309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SAPP &amp; EAPP Interconnection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1188720" y="2825496"/>
            <a:ext cx="3171407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national grid links into both the Southern Africa Power Pool (SAPP) and the East Africa Power Pool (EAPP), positioning Tanzania as a regional energy transit hub.</a:t>
            </a:r>
            <a:endParaRPr lang="en-US" sz="1100" dirty="0"/>
          </a:p>
        </p:txBody>
      </p:sp>
      <p:sp>
        <p:nvSpPr>
          <p:cNvPr id="13" name="Shape 7"/>
          <p:cNvSpPr/>
          <p:nvPr/>
        </p:nvSpPr>
        <p:spPr>
          <a:xfrm>
            <a:off x="502920" y="3813048"/>
            <a:ext cx="512064" cy="512064"/>
          </a:xfrm>
          <a:prstGeom prst="ellipse">
            <a:avLst/>
          </a:prstGeom>
          <a:solidFill>
            <a:srgbClr val="0E6E4E"/>
          </a:solidFill>
          <a:ln/>
        </p:spPr>
      </p:sp>
      <p:pic>
        <p:nvPicPr>
          <p:cNvPr id="14" name="Image 4" descr="/home/claude/icons/network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057" y="3946185"/>
            <a:ext cx="245791" cy="24579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1188720" y="3794760"/>
            <a:ext cx="6309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Cross-border Transmission Corridors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1188720" y="4123944"/>
            <a:ext cx="3483641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and planned interconnectors with Zambia, Uganda, Kenya and neighbouring states expand the addressable market beyond Tanzania's borders.</a:t>
            </a:r>
            <a:endParaRPr lang="en-US" sz="1100" dirty="0"/>
          </a:p>
        </p:txBody>
      </p:sp>
      <p:sp>
        <p:nvSpPr>
          <p:cNvPr id="17" name="Shape 10"/>
          <p:cNvSpPr/>
          <p:nvPr/>
        </p:nvSpPr>
        <p:spPr>
          <a:xfrm>
            <a:off x="502920" y="5111496"/>
            <a:ext cx="512064" cy="512064"/>
          </a:xfrm>
          <a:prstGeom prst="ellipse">
            <a:avLst/>
          </a:prstGeom>
          <a:solidFill>
            <a:srgbClr val="0E6E4E"/>
          </a:solidFill>
          <a:ln/>
        </p:spPr>
      </p:sp>
      <p:pic>
        <p:nvPicPr>
          <p:cNvPr id="18" name="Image 5" descr="/home/claude/icons/route_FFFF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057" y="5244633"/>
            <a:ext cx="245791" cy="245791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188720" y="5093208"/>
            <a:ext cx="6309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Backbone for Industrial Growth</a:t>
            </a:r>
            <a:endParaRPr lang="en-US" sz="1350" dirty="0"/>
          </a:p>
        </p:txBody>
      </p:sp>
      <p:sp>
        <p:nvSpPr>
          <p:cNvPr id="20" name="Text 12"/>
          <p:cNvSpPr/>
          <p:nvPr/>
        </p:nvSpPr>
        <p:spPr>
          <a:xfrm>
            <a:off x="1188720" y="5422392"/>
            <a:ext cx="29260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400kV and 220kV corridors extend supply toward mining, agro-processing and the Standard Gauge Railway, anchoring demand for new generation.</a:t>
            </a:r>
            <a:endParaRPr lang="en-US" sz="1100" dirty="0"/>
          </a:p>
        </p:txBody>
      </p:sp>
      <p:sp>
        <p:nvSpPr>
          <p:cNvPr id="21" name="Text 13"/>
          <p:cNvSpPr/>
          <p:nvPr/>
        </p:nvSpPr>
        <p:spPr>
          <a:xfrm>
            <a:off x="457200" y="651052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TRANSMISSION &amp; DISTRIBUTION</a:t>
            </a:r>
            <a:endParaRPr lang="en-US" sz="900" dirty="0"/>
          </a:p>
        </p:txBody>
      </p:sp>
      <p:sp>
        <p:nvSpPr>
          <p:cNvPr id="23" name="Text 15"/>
          <p:cNvSpPr/>
          <p:nvPr/>
        </p:nvSpPr>
        <p:spPr>
          <a:xfrm>
            <a:off x="11505895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135" y="292608"/>
            <a:ext cx="457200" cy="466344"/>
          </a:xfrm>
          <a:prstGeom prst="rect">
            <a:avLst/>
          </a:prstGeom>
        </p:spPr>
      </p:pic>
      <p:pic>
        <p:nvPicPr>
          <p:cNvPr id="3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8775" y="292608"/>
            <a:ext cx="384048" cy="2560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3200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PRIVATE SECTOR PARTICIPATION</a:t>
            </a:r>
            <a:endParaRPr lang="en-US" sz="2000" dirty="0"/>
          </a:p>
        </p:txBody>
      </p:sp>
      <p:sp>
        <p:nvSpPr>
          <p:cNvPr id="5" name="Text 1"/>
          <p:cNvSpPr/>
          <p:nvPr/>
        </p:nvSpPr>
        <p:spPr>
          <a:xfrm>
            <a:off x="457200" y="566928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Opening the Market: Power Generation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502920" y="1508760"/>
            <a:ext cx="11155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Government is implementing a number of reforms to attract private investment in power generation and transmission through IPP, IPT and PPP models.</a:t>
            </a:r>
            <a:endParaRPr lang="en-US" sz="2000" b="1" dirty="0"/>
          </a:p>
        </p:txBody>
      </p:sp>
      <p:sp>
        <p:nvSpPr>
          <p:cNvPr id="7" name="Shape 3"/>
          <p:cNvSpPr/>
          <p:nvPr/>
        </p:nvSpPr>
        <p:spPr>
          <a:xfrm>
            <a:off x="327355" y="2372868"/>
            <a:ext cx="3611880" cy="3017520"/>
          </a:xfrm>
          <a:prstGeom prst="roundRect">
            <a:avLst>
              <a:gd name="adj" fmla="val 2727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8" name="Shape 4"/>
          <p:cNvSpPr/>
          <p:nvPr/>
        </p:nvSpPr>
        <p:spPr>
          <a:xfrm>
            <a:off x="1943100" y="2697480"/>
            <a:ext cx="731520" cy="731520"/>
          </a:xfrm>
          <a:prstGeom prst="ellipse">
            <a:avLst/>
          </a:prstGeom>
          <a:solidFill>
            <a:srgbClr val="0E6E4E"/>
          </a:solidFill>
          <a:ln/>
        </p:spPr>
      </p:sp>
      <p:pic>
        <p:nvPicPr>
          <p:cNvPr id="9" name="Image 2" descr="/home/claude/icons/fileContrac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3295" y="2887675"/>
            <a:ext cx="351130" cy="35113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31520" y="3611880"/>
            <a:ext cx="3154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Bankable Agreements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777240" y="4114800"/>
            <a:ext cx="3063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Power Purchase Agreements (PPAs) and Implementation Agreements for IPPs have been revised to address bankability issues that previously slowed financial close</a:t>
            </a:r>
            <a:r>
              <a:rPr lang="en-US" sz="11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12" name="Shape 7"/>
          <p:cNvSpPr/>
          <p:nvPr/>
        </p:nvSpPr>
        <p:spPr>
          <a:xfrm>
            <a:off x="4297680" y="2377440"/>
            <a:ext cx="3611880" cy="3017520"/>
          </a:xfrm>
          <a:prstGeom prst="roundRect">
            <a:avLst>
              <a:gd name="adj" fmla="val 2727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3" name="Shape 8"/>
          <p:cNvSpPr/>
          <p:nvPr/>
        </p:nvSpPr>
        <p:spPr>
          <a:xfrm>
            <a:off x="5737860" y="2697480"/>
            <a:ext cx="731520" cy="731520"/>
          </a:xfrm>
          <a:prstGeom prst="ellipse">
            <a:avLst/>
          </a:prstGeom>
          <a:solidFill>
            <a:srgbClr val="123C5C"/>
          </a:solidFill>
          <a:ln/>
        </p:spPr>
      </p:sp>
      <p:pic>
        <p:nvPicPr>
          <p:cNvPr id="14" name="Image 3" descr="/home/claude/icons/scaleBalanced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055" y="2887675"/>
            <a:ext cx="351130" cy="35113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526280" y="3611880"/>
            <a:ext cx="3154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Allocation Framework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4572000" y="4114800"/>
            <a:ext cx="3063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Technical Advisor has been engaged to undertake risk assessment and propose risk allocation and mitigation facilities for IPP projects</a:t>
            </a:r>
            <a:r>
              <a:rPr lang="en-US" sz="11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17" name="Shape 11"/>
          <p:cNvSpPr/>
          <p:nvPr/>
        </p:nvSpPr>
        <p:spPr>
          <a:xfrm>
            <a:off x="8092440" y="2377440"/>
            <a:ext cx="3611880" cy="3017520"/>
          </a:xfrm>
          <a:prstGeom prst="roundRect">
            <a:avLst>
              <a:gd name="adj" fmla="val 2727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8" name="Shape 12"/>
          <p:cNvSpPr/>
          <p:nvPr/>
        </p:nvSpPr>
        <p:spPr>
          <a:xfrm>
            <a:off x="9532620" y="2697480"/>
            <a:ext cx="731520" cy="731520"/>
          </a:xfrm>
          <a:prstGeom prst="ellipse">
            <a:avLst/>
          </a:prstGeom>
          <a:solidFill>
            <a:srgbClr val="E3A008"/>
          </a:solidFill>
          <a:ln/>
        </p:spPr>
      </p:sp>
      <p:pic>
        <p:nvPicPr>
          <p:cNvPr id="19" name="Image 4" descr="/home/claude/icons/solar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22815" y="2887675"/>
            <a:ext cx="351130" cy="351130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8321040" y="3611880"/>
            <a:ext cx="3154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 Renewable Projects</a:t>
            </a:r>
            <a:endParaRPr lang="en-US" sz="1600" dirty="0"/>
          </a:p>
        </p:txBody>
      </p:sp>
      <p:sp>
        <p:nvSpPr>
          <p:cNvPr id="21" name="Text 14"/>
          <p:cNvSpPr/>
          <p:nvPr/>
        </p:nvSpPr>
        <p:spPr>
          <a:xfrm>
            <a:off x="8366760" y="4114800"/>
            <a:ext cx="30632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pilot renewable energy projects are being packaged for demonstration — a template for future IPP and PPP transactions in generation.</a:t>
            </a:r>
            <a:endParaRPr lang="en-US" sz="1400" b="1" dirty="0"/>
          </a:p>
        </p:txBody>
      </p:sp>
      <p:sp>
        <p:nvSpPr>
          <p:cNvPr id="22" name="Shape 15"/>
          <p:cNvSpPr/>
          <p:nvPr/>
        </p:nvSpPr>
        <p:spPr>
          <a:xfrm>
            <a:off x="502920" y="5623560"/>
            <a:ext cx="11201400" cy="621792"/>
          </a:xfrm>
          <a:prstGeom prst="roundRect">
            <a:avLst>
              <a:gd name="adj" fmla="val 13235"/>
            </a:avLst>
          </a:prstGeom>
          <a:solidFill>
            <a:srgbClr val="084A3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23" name="Text 16"/>
          <p:cNvSpPr/>
          <p:nvPr/>
        </p:nvSpPr>
        <p:spPr>
          <a:xfrm>
            <a:off x="777240" y="5623560"/>
            <a:ext cx="106070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IPP / PPP</a:t>
            </a: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Revised PPAs and a dedicated risk-mitigation framework are de-risking entry for private generation investors</a:t>
            </a:r>
            <a:endParaRPr lang="en-US" sz="1600" b="1" dirty="0"/>
          </a:p>
        </p:txBody>
      </p:sp>
      <p:sp>
        <p:nvSpPr>
          <p:cNvPr id="24" name="Text 17"/>
          <p:cNvSpPr/>
          <p:nvPr/>
        </p:nvSpPr>
        <p:spPr>
          <a:xfrm>
            <a:off x="457200" y="651052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SECTOR PARTICIPATION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11505895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135" y="292608"/>
            <a:ext cx="457200" cy="466344"/>
          </a:xfrm>
          <a:prstGeom prst="rect">
            <a:avLst/>
          </a:prstGeom>
        </p:spPr>
      </p:pic>
      <p:pic>
        <p:nvPicPr>
          <p:cNvPr id="3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8775" y="292608"/>
            <a:ext cx="384048" cy="2560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3200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PRIVATE SECTOR PARTICIPATION</a:t>
            </a:r>
            <a:endParaRPr lang="en-US" sz="2000" dirty="0"/>
          </a:p>
        </p:txBody>
      </p:sp>
      <p:sp>
        <p:nvSpPr>
          <p:cNvPr id="5" name="Text 1"/>
          <p:cNvSpPr/>
          <p:nvPr/>
        </p:nvSpPr>
        <p:spPr>
          <a:xfrm>
            <a:off x="457200" y="566928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Roadmap for Transmission (IPT / PPP)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502920" y="1481328"/>
            <a:ext cx="11155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IPT and PPP on power transmission, the Government is implementing a roadmap of seven steps:</a:t>
            </a:r>
            <a:endParaRPr lang="en-US" sz="2000" b="1" dirty="0"/>
          </a:p>
        </p:txBody>
      </p:sp>
      <p:sp>
        <p:nvSpPr>
          <p:cNvPr id="7" name="Shape 3"/>
          <p:cNvSpPr/>
          <p:nvPr/>
        </p:nvSpPr>
        <p:spPr>
          <a:xfrm>
            <a:off x="502920" y="2011680"/>
            <a:ext cx="2743200" cy="1481328"/>
          </a:xfrm>
          <a:prstGeom prst="roundRect">
            <a:avLst>
              <a:gd name="adj" fmla="val 5556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  <p:txBody>
          <a:bodyPr/>
          <a:lstStyle/>
          <a:p>
            <a:endParaRPr lang="en-TZ" dirty="0"/>
          </a:p>
        </p:txBody>
      </p:sp>
      <p:sp>
        <p:nvSpPr>
          <p:cNvPr id="8" name="Shape 4"/>
          <p:cNvSpPr/>
          <p:nvPr/>
        </p:nvSpPr>
        <p:spPr>
          <a:xfrm>
            <a:off x="667512" y="2157984"/>
            <a:ext cx="457200" cy="457200"/>
          </a:xfrm>
          <a:prstGeom prst="ellipse">
            <a:avLst/>
          </a:prstGeom>
          <a:solidFill>
            <a:srgbClr val="0E6E4E"/>
          </a:solidFill>
          <a:ln/>
        </p:spPr>
      </p:sp>
      <p:sp>
        <p:nvSpPr>
          <p:cNvPr id="9" name="Text 5"/>
          <p:cNvSpPr/>
          <p:nvPr/>
        </p:nvSpPr>
        <p:spPr>
          <a:xfrm>
            <a:off x="667512" y="21579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85800" y="2670048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of enabling policy, regulatory and legal conditions</a:t>
            </a:r>
            <a:endParaRPr lang="en-US" sz="1600" b="1" dirty="0"/>
          </a:p>
        </p:txBody>
      </p:sp>
      <p:sp>
        <p:nvSpPr>
          <p:cNvPr id="11" name="Shape 7"/>
          <p:cNvSpPr/>
          <p:nvPr/>
        </p:nvSpPr>
        <p:spPr>
          <a:xfrm>
            <a:off x="3364992" y="2011680"/>
            <a:ext cx="2743200" cy="1481328"/>
          </a:xfrm>
          <a:prstGeom prst="roundRect">
            <a:avLst>
              <a:gd name="adj" fmla="val 5556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3529584" y="2157984"/>
            <a:ext cx="457200" cy="457200"/>
          </a:xfrm>
          <a:prstGeom prst="ellipse">
            <a:avLst/>
          </a:prstGeom>
          <a:solidFill>
            <a:srgbClr val="0E6E4E"/>
          </a:solidFill>
          <a:ln/>
        </p:spPr>
      </p:sp>
      <p:sp>
        <p:nvSpPr>
          <p:cNvPr id="13" name="Text 9"/>
          <p:cNvSpPr/>
          <p:nvPr/>
        </p:nvSpPr>
        <p:spPr>
          <a:xfrm>
            <a:off x="3529584" y="21579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3547872" y="2670048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and validation of the project pipeline, including a pilot</a:t>
            </a:r>
            <a:endParaRPr lang="en-US" sz="1600" b="1" dirty="0"/>
          </a:p>
        </p:txBody>
      </p:sp>
      <p:sp>
        <p:nvSpPr>
          <p:cNvPr id="15" name="Shape 11"/>
          <p:cNvSpPr/>
          <p:nvPr/>
        </p:nvSpPr>
        <p:spPr>
          <a:xfrm>
            <a:off x="6227064" y="2011680"/>
            <a:ext cx="2743200" cy="1481328"/>
          </a:xfrm>
          <a:prstGeom prst="roundRect">
            <a:avLst>
              <a:gd name="adj" fmla="val 5556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6391656" y="2157984"/>
            <a:ext cx="457200" cy="457200"/>
          </a:xfrm>
          <a:prstGeom prst="ellipse">
            <a:avLst/>
          </a:prstGeom>
          <a:solidFill>
            <a:srgbClr val="0E6E4E"/>
          </a:solidFill>
          <a:ln/>
        </p:spPr>
      </p:sp>
      <p:sp>
        <p:nvSpPr>
          <p:cNvPr id="17" name="Text 13"/>
          <p:cNvSpPr/>
          <p:nvPr/>
        </p:nvSpPr>
        <p:spPr>
          <a:xfrm>
            <a:off x="6391656" y="21579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409944" y="2670048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Preparation of tendering and contractual documents</a:t>
            </a:r>
            <a:endParaRPr lang="en-US" sz="1600" b="1" dirty="0"/>
          </a:p>
        </p:txBody>
      </p:sp>
      <p:sp>
        <p:nvSpPr>
          <p:cNvPr id="19" name="Shape 15"/>
          <p:cNvSpPr/>
          <p:nvPr/>
        </p:nvSpPr>
        <p:spPr>
          <a:xfrm>
            <a:off x="9089136" y="2011680"/>
            <a:ext cx="2599639" cy="2103120"/>
          </a:xfrm>
          <a:prstGeom prst="roundRect">
            <a:avLst>
              <a:gd name="adj" fmla="val 5556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9253728" y="2157984"/>
            <a:ext cx="457200" cy="457200"/>
          </a:xfrm>
          <a:prstGeom prst="ellipse">
            <a:avLst/>
          </a:prstGeom>
          <a:solidFill>
            <a:srgbClr val="0E6E4E"/>
          </a:solidFill>
          <a:ln/>
        </p:spPr>
      </p:sp>
      <p:sp>
        <p:nvSpPr>
          <p:cNvPr id="21" name="Text 17"/>
          <p:cNvSpPr/>
          <p:nvPr/>
        </p:nvSpPr>
        <p:spPr>
          <a:xfrm>
            <a:off x="9253728" y="21579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9272016" y="2670048"/>
            <a:ext cx="2377440" cy="11064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analysis to determine IPT absorption capacity and credit-enhancement needs</a:t>
            </a:r>
            <a:endParaRPr lang="en-US" sz="1600" b="1" dirty="0"/>
          </a:p>
        </p:txBody>
      </p:sp>
      <p:sp>
        <p:nvSpPr>
          <p:cNvPr id="23" name="Shape 19"/>
          <p:cNvSpPr/>
          <p:nvPr/>
        </p:nvSpPr>
        <p:spPr>
          <a:xfrm>
            <a:off x="502920" y="3694176"/>
            <a:ext cx="2679192" cy="1920240"/>
          </a:xfrm>
          <a:prstGeom prst="roundRect">
            <a:avLst>
              <a:gd name="adj" fmla="val 5556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667512" y="3840480"/>
            <a:ext cx="457200" cy="457200"/>
          </a:xfrm>
          <a:prstGeom prst="ellipse">
            <a:avLst/>
          </a:prstGeom>
          <a:solidFill>
            <a:srgbClr val="123C5C"/>
          </a:solidFill>
          <a:ln/>
        </p:spPr>
      </p:sp>
      <p:sp>
        <p:nvSpPr>
          <p:cNvPr id="25" name="Text 21"/>
          <p:cNvSpPr/>
          <p:nvPr/>
        </p:nvSpPr>
        <p:spPr>
          <a:xfrm>
            <a:off x="667512" y="3840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26" name="Text 22"/>
          <p:cNvSpPr/>
          <p:nvPr/>
        </p:nvSpPr>
        <p:spPr>
          <a:xfrm>
            <a:off x="685800" y="4352544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Developing bankable IPT/PPP structures and organizing market sounding</a:t>
            </a:r>
            <a:endParaRPr lang="en-US" sz="1600" b="1" dirty="0"/>
          </a:p>
        </p:txBody>
      </p:sp>
      <p:sp>
        <p:nvSpPr>
          <p:cNvPr id="27" name="Shape 23"/>
          <p:cNvSpPr/>
          <p:nvPr/>
        </p:nvSpPr>
        <p:spPr>
          <a:xfrm>
            <a:off x="3364992" y="3694175"/>
            <a:ext cx="2743200" cy="1920239"/>
          </a:xfrm>
          <a:prstGeom prst="roundRect">
            <a:avLst>
              <a:gd name="adj" fmla="val 5556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3529584" y="3840480"/>
            <a:ext cx="457200" cy="457200"/>
          </a:xfrm>
          <a:prstGeom prst="ellipse">
            <a:avLst/>
          </a:prstGeom>
          <a:solidFill>
            <a:srgbClr val="123C5C"/>
          </a:solidFill>
          <a:ln/>
        </p:spPr>
      </p:sp>
      <p:sp>
        <p:nvSpPr>
          <p:cNvPr id="29" name="Text 25"/>
          <p:cNvSpPr/>
          <p:nvPr/>
        </p:nvSpPr>
        <p:spPr>
          <a:xfrm>
            <a:off x="3529584" y="3840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600" dirty="0"/>
          </a:p>
        </p:txBody>
      </p:sp>
      <p:sp>
        <p:nvSpPr>
          <p:cNvPr id="30" name="Text 26"/>
          <p:cNvSpPr/>
          <p:nvPr/>
        </p:nvSpPr>
        <p:spPr>
          <a:xfrm>
            <a:off x="3547872" y="4352544"/>
            <a:ext cx="2377440" cy="10241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Pre-feasibility studies for the pilot IPT/PPP and facilitation of land acquisition</a:t>
            </a:r>
            <a:endParaRPr lang="en-US" sz="1600" b="1" dirty="0"/>
          </a:p>
        </p:txBody>
      </p:sp>
      <p:sp>
        <p:nvSpPr>
          <p:cNvPr id="31" name="Shape 27"/>
          <p:cNvSpPr/>
          <p:nvPr/>
        </p:nvSpPr>
        <p:spPr>
          <a:xfrm>
            <a:off x="6227064" y="3694176"/>
            <a:ext cx="2743200" cy="1481328"/>
          </a:xfrm>
          <a:prstGeom prst="roundRect">
            <a:avLst>
              <a:gd name="adj" fmla="val 5556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32" name="Shape 28"/>
          <p:cNvSpPr/>
          <p:nvPr/>
        </p:nvSpPr>
        <p:spPr>
          <a:xfrm>
            <a:off x="6391656" y="3840480"/>
            <a:ext cx="457200" cy="457200"/>
          </a:xfrm>
          <a:prstGeom prst="ellipse">
            <a:avLst/>
          </a:prstGeom>
          <a:solidFill>
            <a:srgbClr val="123C5C"/>
          </a:solidFill>
          <a:ln/>
        </p:spPr>
      </p:sp>
      <p:sp>
        <p:nvSpPr>
          <p:cNvPr id="33" name="Text 29"/>
          <p:cNvSpPr/>
          <p:nvPr/>
        </p:nvSpPr>
        <p:spPr>
          <a:xfrm>
            <a:off x="6391656" y="38404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600" dirty="0"/>
          </a:p>
        </p:txBody>
      </p:sp>
      <p:sp>
        <p:nvSpPr>
          <p:cNvPr id="34" name="Text 30"/>
          <p:cNvSpPr/>
          <p:nvPr/>
        </p:nvSpPr>
        <p:spPr>
          <a:xfrm>
            <a:off x="6409944" y="4352544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Tendering of projects</a:t>
            </a:r>
            <a:endParaRPr lang="en-US" sz="1600" b="1" dirty="0"/>
          </a:p>
        </p:txBody>
      </p:sp>
      <p:sp>
        <p:nvSpPr>
          <p:cNvPr id="35" name="Text 31"/>
          <p:cNvSpPr/>
          <p:nvPr/>
        </p:nvSpPr>
        <p:spPr>
          <a:xfrm>
            <a:off x="457200" y="651052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PRIVATE SECTOR PARTICIPATION</a:t>
            </a:r>
            <a:endParaRPr lang="en-US" sz="900" dirty="0"/>
          </a:p>
        </p:txBody>
      </p:sp>
      <p:sp>
        <p:nvSpPr>
          <p:cNvPr id="37" name="Text 33"/>
          <p:cNvSpPr/>
          <p:nvPr/>
        </p:nvSpPr>
        <p:spPr>
          <a:xfrm>
            <a:off x="11505895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0135" y="292608"/>
            <a:ext cx="457200" cy="466344"/>
          </a:xfrm>
          <a:prstGeom prst="rect">
            <a:avLst/>
          </a:prstGeom>
        </p:spPr>
      </p:pic>
      <p:pic>
        <p:nvPicPr>
          <p:cNvPr id="3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8775" y="292608"/>
            <a:ext cx="384048" cy="25603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3200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E3A0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· INVESTMENT CASE</a:t>
            </a:r>
            <a:endParaRPr lang="en-US" sz="2000" b="1" dirty="0"/>
          </a:p>
        </p:txBody>
      </p:sp>
      <p:sp>
        <p:nvSpPr>
          <p:cNvPr id="5" name="Text 1"/>
          <p:cNvSpPr/>
          <p:nvPr/>
        </p:nvSpPr>
        <p:spPr>
          <a:xfrm>
            <a:off x="457200" y="566928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23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Tanzania's Power Sector, Why Now</a:t>
            </a:r>
            <a:endParaRPr lang="en-US" sz="3000" dirty="0"/>
          </a:p>
        </p:txBody>
      </p:sp>
      <p:sp>
        <p:nvSpPr>
          <p:cNvPr id="6" name="Shape 2"/>
          <p:cNvSpPr/>
          <p:nvPr/>
        </p:nvSpPr>
        <p:spPr>
          <a:xfrm>
            <a:off x="487680" y="1447312"/>
            <a:ext cx="3575304" cy="2043797"/>
          </a:xfrm>
          <a:prstGeom prst="roundRect">
            <a:avLst>
              <a:gd name="adj" fmla="val 4390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7" name="Shape 3"/>
          <p:cNvSpPr/>
          <p:nvPr/>
        </p:nvSpPr>
        <p:spPr>
          <a:xfrm>
            <a:off x="722376" y="1661551"/>
            <a:ext cx="512064" cy="512064"/>
          </a:xfrm>
          <a:prstGeom prst="ellipse">
            <a:avLst/>
          </a:prstGeom>
          <a:solidFill>
            <a:srgbClr val="0E6E4E"/>
          </a:solidFill>
          <a:ln/>
        </p:spPr>
      </p:sp>
      <p:pic>
        <p:nvPicPr>
          <p:cNvPr id="8" name="Image 2" descr="/home/claude/icons/arrowTrend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513" y="1861353"/>
            <a:ext cx="245791" cy="24579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88848" y="2109704"/>
            <a:ext cx="3172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Demand Curve Outpacing Supply</a:t>
            </a:r>
            <a:endParaRPr lang="en-US" sz="12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Text 5"/>
          <p:cNvSpPr/>
          <p:nvPr/>
        </p:nvSpPr>
        <p:spPr>
          <a:xfrm>
            <a:off x="688848" y="2423500"/>
            <a:ext cx="3172968" cy="1005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Demand is growing 10–15% a year against 4.6 GW of installed capacity — headroom for new generation and transmission investment.</a:t>
            </a:r>
            <a:endParaRPr lang="en-US" sz="1400" b="1" dirty="0"/>
          </a:p>
        </p:txBody>
      </p:sp>
      <p:sp>
        <p:nvSpPr>
          <p:cNvPr id="11" name="Shape 6"/>
          <p:cNvSpPr/>
          <p:nvPr/>
        </p:nvSpPr>
        <p:spPr>
          <a:xfrm>
            <a:off x="4297680" y="1508760"/>
            <a:ext cx="3611880" cy="1874520"/>
          </a:xfrm>
          <a:prstGeom prst="roundRect">
            <a:avLst>
              <a:gd name="adj" fmla="val 4390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2" name="Shape 7"/>
          <p:cNvSpPr/>
          <p:nvPr/>
        </p:nvSpPr>
        <p:spPr>
          <a:xfrm>
            <a:off x="4517136" y="1728216"/>
            <a:ext cx="512064" cy="512064"/>
          </a:xfrm>
          <a:prstGeom prst="ellipse">
            <a:avLst/>
          </a:prstGeom>
          <a:solidFill>
            <a:srgbClr val="123C5C"/>
          </a:solidFill>
          <a:ln/>
        </p:spPr>
      </p:sp>
      <p:pic>
        <p:nvPicPr>
          <p:cNvPr id="13" name="Image 3" descr="/home/claude/icons/target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0273" y="1861353"/>
            <a:ext cx="245791" cy="245791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4517136" y="2331720"/>
            <a:ext cx="3172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accent5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Clear Government Target</a:t>
            </a:r>
            <a:endParaRPr lang="en-US" sz="125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ext 9"/>
          <p:cNvSpPr/>
          <p:nvPr/>
        </p:nvSpPr>
        <p:spPr>
          <a:xfrm>
            <a:off x="4517136" y="2679192"/>
            <a:ext cx="3172968" cy="8595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plan to reach 8GW by 2030 and 70GW by 2050 leave a substantial capacity gap for private and co-financed projects to fill.</a:t>
            </a:r>
            <a:endParaRPr lang="en-US" sz="1300" b="1" dirty="0"/>
          </a:p>
        </p:txBody>
      </p:sp>
      <p:sp>
        <p:nvSpPr>
          <p:cNvPr id="16" name="Shape 10"/>
          <p:cNvSpPr/>
          <p:nvPr/>
        </p:nvSpPr>
        <p:spPr>
          <a:xfrm>
            <a:off x="8042697" y="1358219"/>
            <a:ext cx="3611880" cy="1874520"/>
          </a:xfrm>
          <a:prstGeom prst="roundRect">
            <a:avLst>
              <a:gd name="adj" fmla="val 4390"/>
            </a:avLst>
          </a:prstGeom>
          <a:solidFill>
            <a:srgbClr val="F3F7F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7" name="Shape 11"/>
          <p:cNvSpPr/>
          <p:nvPr/>
        </p:nvSpPr>
        <p:spPr>
          <a:xfrm>
            <a:off x="8166261" y="1449910"/>
            <a:ext cx="512064" cy="512064"/>
          </a:xfrm>
          <a:prstGeom prst="ellipse">
            <a:avLst/>
          </a:prstGeom>
          <a:solidFill>
            <a:srgbClr val="E3A008"/>
          </a:solidFill>
          <a:ln/>
        </p:spPr>
      </p:sp>
      <p:pic>
        <p:nvPicPr>
          <p:cNvPr id="18" name="Image 4" descr="/home/claude/icons/handshake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3385" y="1615562"/>
            <a:ext cx="245791" cy="245791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199327" y="1906189"/>
            <a:ext cx="3172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Reformed, Bankable Framework</a:t>
            </a:r>
            <a:endParaRPr lang="en-US" sz="125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 13"/>
          <p:cNvSpPr/>
          <p:nvPr/>
        </p:nvSpPr>
        <p:spPr>
          <a:xfrm>
            <a:off x="8293385" y="2290237"/>
            <a:ext cx="3172968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Revised PPAs, a dedicated risk-mitigation facility, and a defined IPT/PPP roadmap lower the barriers to entry for foreign investors.</a:t>
            </a:r>
            <a:endParaRPr lang="en-US" sz="1400" b="1" dirty="0"/>
          </a:p>
        </p:txBody>
      </p:sp>
      <p:sp>
        <p:nvSpPr>
          <p:cNvPr id="21" name="Shape 14"/>
          <p:cNvSpPr/>
          <p:nvPr/>
        </p:nvSpPr>
        <p:spPr>
          <a:xfrm>
            <a:off x="502920" y="3685693"/>
            <a:ext cx="3661624" cy="2880361"/>
          </a:xfrm>
          <a:prstGeom prst="roundRect">
            <a:avLst>
              <a:gd name="adj" fmla="val 4390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22" name="Shape 15"/>
          <p:cNvSpPr/>
          <p:nvPr/>
        </p:nvSpPr>
        <p:spPr>
          <a:xfrm>
            <a:off x="722376" y="3803904"/>
            <a:ext cx="512064" cy="512064"/>
          </a:xfrm>
          <a:prstGeom prst="ellipse">
            <a:avLst/>
          </a:prstGeom>
          <a:solidFill>
            <a:srgbClr val="0E6E4E"/>
          </a:solidFill>
          <a:ln/>
        </p:spPr>
      </p:sp>
      <p:pic>
        <p:nvPicPr>
          <p:cNvPr id="23" name="Image 5" descr="/home/claude/icons/coins_FFFF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513" y="3937041"/>
            <a:ext cx="245791" cy="245791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722376" y="4407408"/>
            <a:ext cx="3172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Shovel-Ready Financing Needs</a:t>
            </a:r>
            <a:endParaRPr lang="en-US" sz="1250" dirty="0"/>
          </a:p>
        </p:txBody>
      </p:sp>
      <p:sp>
        <p:nvSpPr>
          <p:cNvPr id="25" name="Text 17"/>
          <p:cNvSpPr/>
          <p:nvPr/>
        </p:nvSpPr>
        <p:spPr>
          <a:xfrm>
            <a:off x="722376" y="4754879"/>
            <a:ext cx="3172968" cy="126677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US$237 million for North East Grid Phase II and US$ 407.84 million for the Uganda interconnection are seeking co-financing partners today together with US$ 4.039 billion needed from private sector for Tanzania Mission 3000</a:t>
            </a:r>
            <a:endParaRPr 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6" name="Shape 18"/>
          <p:cNvSpPr/>
          <p:nvPr/>
        </p:nvSpPr>
        <p:spPr>
          <a:xfrm>
            <a:off x="4297680" y="3584448"/>
            <a:ext cx="3611880" cy="1874520"/>
          </a:xfrm>
          <a:prstGeom prst="roundRect">
            <a:avLst>
              <a:gd name="adj" fmla="val 4390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4517136" y="3803904"/>
            <a:ext cx="512064" cy="512064"/>
          </a:xfrm>
          <a:prstGeom prst="ellipse">
            <a:avLst/>
          </a:prstGeom>
          <a:solidFill>
            <a:srgbClr val="123C5C"/>
          </a:solidFill>
          <a:ln/>
        </p:spPr>
      </p:sp>
      <p:pic>
        <p:nvPicPr>
          <p:cNvPr id="28" name="Image 6" descr="/home/claude/icons/globe_FFFFF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0273" y="3937041"/>
            <a:ext cx="245791" cy="245791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4517136" y="4407408"/>
            <a:ext cx="3172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A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Regional Energy Hub</a:t>
            </a:r>
            <a:endParaRPr lang="en-US" sz="1250" dirty="0"/>
          </a:p>
        </p:txBody>
      </p:sp>
      <p:sp>
        <p:nvSpPr>
          <p:cNvPr id="30" name="Text 21"/>
          <p:cNvSpPr/>
          <p:nvPr/>
        </p:nvSpPr>
        <p:spPr>
          <a:xfrm>
            <a:off x="4517136" y="4754880"/>
            <a:ext cx="3172968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SAPP and EAPP interconnections position Tanzania to serve markets well beyond its own borders.</a:t>
            </a:r>
            <a:endParaRPr lang="en-US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Shape 22"/>
          <p:cNvSpPr/>
          <p:nvPr/>
        </p:nvSpPr>
        <p:spPr>
          <a:xfrm>
            <a:off x="8092440" y="3584448"/>
            <a:ext cx="3611880" cy="2286000"/>
          </a:xfrm>
          <a:prstGeom prst="roundRect">
            <a:avLst>
              <a:gd name="adj" fmla="val 4390"/>
            </a:avLst>
          </a:prstGeom>
          <a:solidFill>
            <a:srgbClr val="EEF2F6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32" name="Shape 23"/>
          <p:cNvSpPr/>
          <p:nvPr/>
        </p:nvSpPr>
        <p:spPr>
          <a:xfrm>
            <a:off x="8311896" y="3803904"/>
            <a:ext cx="512064" cy="512064"/>
          </a:xfrm>
          <a:prstGeom prst="ellipse">
            <a:avLst/>
          </a:prstGeom>
          <a:solidFill>
            <a:srgbClr val="E3A008"/>
          </a:solidFill>
          <a:ln/>
        </p:spPr>
      </p:sp>
      <p:pic>
        <p:nvPicPr>
          <p:cNvPr id="33" name="Image 7" descr="/home/claude/icons/seedling_FFFFF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5033" y="3937041"/>
            <a:ext cx="245791" cy="245791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8311896" y="4407408"/>
            <a:ext cx="31729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accent4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Room to Diversify</a:t>
            </a:r>
            <a:endParaRPr lang="en-US" sz="125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5" name="Text 25"/>
          <p:cNvSpPr/>
          <p:nvPr/>
        </p:nvSpPr>
        <p:spPr>
          <a:xfrm>
            <a:off x="8311896" y="4754879"/>
            <a:ext cx="3172968" cy="9768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Solar and wind together supply under 1.5% of capacity today — wide open ground for renewable-focused investment.</a:t>
            </a:r>
            <a:endParaRPr lang="en-US" sz="1400" b="1" dirty="0"/>
          </a:p>
        </p:txBody>
      </p:sp>
      <p:sp>
        <p:nvSpPr>
          <p:cNvPr id="36" name="Text 26"/>
          <p:cNvSpPr/>
          <p:nvPr/>
        </p:nvSpPr>
        <p:spPr>
          <a:xfrm>
            <a:off x="457200" y="651052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INVESTMENT CASE</a:t>
            </a:r>
            <a:endParaRPr lang="en-US" sz="900" dirty="0"/>
          </a:p>
        </p:txBody>
      </p:sp>
      <p:sp>
        <p:nvSpPr>
          <p:cNvPr id="38" name="Text 28"/>
          <p:cNvSpPr/>
          <p:nvPr/>
        </p:nvSpPr>
        <p:spPr>
          <a:xfrm>
            <a:off x="11505895" y="6510528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E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4206240"/>
            <a:ext cx="3108960" cy="3108960"/>
          </a:xfrm>
          <a:prstGeom prst="ellipse">
            <a:avLst/>
          </a:prstGeom>
          <a:solidFill>
            <a:srgbClr val="084A34"/>
          </a:solidFill>
          <a:ln/>
        </p:spPr>
      </p:sp>
      <p:sp>
        <p:nvSpPr>
          <p:cNvPr id="3" name="Shape 1"/>
          <p:cNvSpPr/>
          <p:nvPr/>
        </p:nvSpPr>
        <p:spPr>
          <a:xfrm>
            <a:off x="-685800" y="4480560"/>
            <a:ext cx="3108960" cy="3108960"/>
          </a:xfrm>
          <a:prstGeom prst="ellipse">
            <a:avLst/>
          </a:prstGeom>
          <a:solidFill>
            <a:srgbClr val="084A34"/>
          </a:solidFill>
          <a:ln/>
        </p:spPr>
      </p:sp>
      <p:sp>
        <p:nvSpPr>
          <p:cNvPr id="4" name="Shape 2"/>
          <p:cNvSpPr/>
          <p:nvPr/>
        </p:nvSpPr>
        <p:spPr>
          <a:xfrm>
            <a:off x="274320" y="4754880"/>
            <a:ext cx="3108960" cy="3108960"/>
          </a:xfrm>
          <a:prstGeom prst="ellipse">
            <a:avLst/>
          </a:prstGeom>
          <a:solidFill>
            <a:srgbClr val="084A34"/>
          </a:solidFill>
          <a:ln/>
        </p:spPr>
      </p:sp>
      <p:pic>
        <p:nvPicPr>
          <p:cNvPr id="5" name="Image 0" descr="/home/claude/assets/emble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02920"/>
            <a:ext cx="566928" cy="576072"/>
          </a:xfrm>
          <a:prstGeom prst="rect">
            <a:avLst/>
          </a:prstGeom>
        </p:spPr>
      </p:pic>
      <p:pic>
        <p:nvPicPr>
          <p:cNvPr id="6" name="Image 1" descr="/home/claude/assets/fla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8695" y="530352"/>
            <a:ext cx="685800" cy="4572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8640" y="251460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5200" dirty="0"/>
          </a:p>
        </p:txBody>
      </p:sp>
      <p:sp>
        <p:nvSpPr>
          <p:cNvPr id="8" name="Text 4"/>
          <p:cNvSpPr/>
          <p:nvPr/>
        </p:nvSpPr>
        <p:spPr>
          <a:xfrm>
            <a:off x="548640" y="34290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Karibu Tanzania — let's power growth together</a:t>
            </a:r>
            <a:endParaRPr lang="en-US" sz="1700" dirty="0"/>
          </a:p>
        </p:txBody>
      </p:sp>
      <p:sp>
        <p:nvSpPr>
          <p:cNvPr id="9" name="Shape 5"/>
          <p:cNvSpPr/>
          <p:nvPr/>
        </p:nvSpPr>
        <p:spPr>
          <a:xfrm>
            <a:off x="3566160" y="4709160"/>
            <a:ext cx="5074920" cy="1051560"/>
          </a:xfrm>
          <a:prstGeom prst="roundRect">
            <a:avLst>
              <a:gd name="adj" fmla="val 7826"/>
            </a:avLst>
          </a:prstGeom>
          <a:solidFill>
            <a:srgbClr val="084A34"/>
          </a:solidFill>
          <a:ln w="9525">
            <a:solidFill>
              <a:srgbClr val="DCE5DF"/>
            </a:solidFill>
            <a:prstDash val="solid"/>
          </a:ln>
          <a:effectLst>
            <a:outerShdw blurRad="76200" dist="25400" dir="5400000" algn="bl" rotWithShape="0">
              <a:srgbClr val="1A231F">
                <a:alpha val="12000"/>
              </a:srgbClr>
            </a:outerShdw>
          </a:effectLst>
        </p:spPr>
      </p:sp>
      <p:sp>
        <p:nvSpPr>
          <p:cNvPr id="10" name="Text 6"/>
          <p:cNvSpPr/>
          <p:nvPr/>
        </p:nvSpPr>
        <p:spPr>
          <a:xfrm>
            <a:off x="3566160" y="4846320"/>
            <a:ext cx="5074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Styden Rwebangila (PEng.)
</a:t>
            </a:r>
            <a:r>
              <a:rPr lang="en-US" sz="1100" dirty="0">
                <a:solidFill>
                  <a:srgbClr val="CFE3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Assistant Commissioner for Electricity Development
Ministry of Energy, United Republic of Tanzania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548640" y="626364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kern="0" spc="150" dirty="0">
                <a:solidFill>
                  <a:srgbClr val="8FB8A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 TANZANIA INVESTMENT AND BUSINESS FORUM SEPTEMBER – OCTOBER  2026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1902</TotalTime>
  <Words>841</Words>
  <Application>Microsoft Macintosh PowerPoint</Application>
  <PresentationFormat>Widescreen</PresentationFormat>
  <Paragraphs>133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energy</cp:lastModifiedBy>
  <cp:revision>5</cp:revision>
  <dcterms:created xsi:type="dcterms:W3CDTF">2026-09-04T04:47:46Z</dcterms:created>
  <dcterms:modified xsi:type="dcterms:W3CDTF">2026-09-29T18:51:42Z</dcterms:modified>
</cp:coreProperties>
</file>